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7" r:id="rId21"/>
    <p:sldId id="276" r:id="rId22"/>
    <p:sldId id="278" r:id="rId23"/>
  </p:sldIdLst>
  <p:sldSz cx="18288000" cy="10287000"/>
  <p:notesSz cx="6858000" cy="9144000"/>
  <p:embeddedFontLst>
    <p:embeddedFont>
      <p:font typeface="Montserrat" charset="0"/>
      <p:regular r:id="rId24"/>
    </p:embeddedFont>
    <p:embeddedFont>
      <p:font typeface="DM Serif Display" charset="0"/>
      <p:regular r:id="rId25"/>
    </p:embeddedFont>
    <p:embeddedFont>
      <p:font typeface="Canva Sans" charset="0"/>
      <p:regular r:id="rId26"/>
    </p:embeddedFont>
    <p:embeddedFont>
      <p:font typeface="Calibri" pitchFamily="34" charset="0"/>
      <p:regular r:id="rId27"/>
      <p:bold r:id="rId28"/>
      <p:italic r:id="rId29"/>
      <p:boldItalic r:id="rId30"/>
    </p:embeddedFont>
    <p:embeddedFont>
      <p:font typeface="Canva Sans Bold"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1" d="100"/>
          <a:sy n="51" d="100"/>
        </p:scale>
        <p:origin x="-456" y="1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1C382A-3A46-478A-89DE-C984607399F6}"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IN"/>
        </a:p>
      </dgm:t>
    </dgm:pt>
    <dgm:pt modelId="{A5D1DC41-7F42-4838-958F-B7BEAA13B01E}">
      <dgm:prSet phldrT="[Text]"/>
      <dgm:spPr/>
      <dgm:t>
        <a:bodyPr/>
        <a:lstStyle/>
        <a:p>
          <a:r>
            <a:rPr lang="en-US" b="1" dirty="0" smtClean="0">
              <a:solidFill>
                <a:schemeClr val="tx1"/>
              </a:solidFill>
              <a:latin typeface="Canva Sans Bold" charset="0"/>
            </a:rPr>
            <a:t>🌍 Global Food-Tech Leader: </a:t>
          </a:r>
        </a:p>
        <a:p>
          <a:r>
            <a:rPr lang="en-US" b="1" dirty="0" smtClean="0">
              <a:solidFill>
                <a:schemeClr val="tx1"/>
              </a:solidFill>
              <a:latin typeface="Canva Sans Bold" charset="0"/>
            </a:rPr>
            <a:t>Founded in 2008, </a:t>
          </a:r>
          <a:r>
            <a:rPr lang="en-US" b="1" dirty="0" err="1" smtClean="0">
              <a:solidFill>
                <a:schemeClr val="tx1"/>
              </a:solidFill>
              <a:latin typeface="Canva Sans Bold" charset="0"/>
            </a:rPr>
            <a:t>Zomato</a:t>
          </a:r>
          <a:r>
            <a:rPr lang="en-US" b="1" dirty="0" smtClean="0">
              <a:solidFill>
                <a:schemeClr val="tx1"/>
              </a:solidFill>
              <a:latin typeface="Canva Sans Bold" charset="0"/>
            </a:rPr>
            <a:t> has expanded to over 20 countries, redefining how people connect with food. </a:t>
          </a:r>
          <a:endParaRPr lang="en-IN" b="1" dirty="0">
            <a:solidFill>
              <a:schemeClr val="tx1"/>
            </a:solidFill>
            <a:latin typeface="Canva Sans Bold" charset="0"/>
          </a:endParaRPr>
        </a:p>
      </dgm:t>
    </dgm:pt>
    <dgm:pt modelId="{A82A1A6B-CE88-44F5-9BA3-D53FB0222A6D}" type="parTrans" cxnId="{E8856F78-681B-467A-910D-470CFBFD59D3}">
      <dgm:prSet/>
      <dgm:spPr/>
      <dgm:t>
        <a:bodyPr/>
        <a:lstStyle/>
        <a:p>
          <a:endParaRPr lang="en-IN"/>
        </a:p>
      </dgm:t>
    </dgm:pt>
    <dgm:pt modelId="{8557A3D3-C82C-40B3-BFEE-958C51AF8DF4}" type="sibTrans" cxnId="{E8856F78-681B-467A-910D-470CFBFD59D3}">
      <dgm:prSet/>
      <dgm:spPr/>
      <dgm:t>
        <a:bodyPr/>
        <a:lstStyle/>
        <a:p>
          <a:endParaRPr lang="en-IN"/>
        </a:p>
      </dgm:t>
    </dgm:pt>
    <dgm:pt modelId="{B8020822-B794-4AD5-81CD-CB3FC3FE7654}">
      <dgm:prSet/>
      <dgm:spPr/>
      <dgm:t>
        <a:bodyPr/>
        <a:lstStyle/>
        <a:p>
          <a:r>
            <a:rPr lang="en-US" b="1" dirty="0" smtClean="0">
              <a:solidFill>
                <a:schemeClr val="tx1"/>
              </a:solidFill>
              <a:latin typeface="Canva Sans Bold" charset="0"/>
            </a:rPr>
            <a:t>📖</a:t>
          </a:r>
          <a:r>
            <a:rPr lang="en-US" dirty="0" smtClean="0">
              <a:solidFill>
                <a:schemeClr val="tx1"/>
              </a:solidFill>
            </a:rPr>
            <a:t> </a:t>
          </a:r>
          <a:r>
            <a:rPr lang="en-US" b="0" dirty="0" smtClean="0">
              <a:solidFill>
                <a:schemeClr val="tx1"/>
              </a:solidFill>
              <a:latin typeface="Canva Sans Bold" charset="0"/>
            </a:rPr>
            <a:t>Comprehensive Information Hub:</a:t>
          </a:r>
        </a:p>
        <a:p>
          <a:r>
            <a:rPr lang="en-US" b="0" dirty="0" smtClean="0">
              <a:solidFill>
                <a:schemeClr val="tx1"/>
              </a:solidFill>
              <a:latin typeface="Canva Sans Bold" charset="0"/>
            </a:rPr>
            <a:t> Users access menus, reviews, ratings, and photos to make informed dining choices.</a:t>
          </a:r>
          <a:endParaRPr lang="en-US" b="0" dirty="0">
            <a:solidFill>
              <a:schemeClr val="tx1"/>
            </a:solidFill>
            <a:latin typeface="Canva Sans Bold" charset="0"/>
          </a:endParaRPr>
        </a:p>
      </dgm:t>
    </dgm:pt>
    <dgm:pt modelId="{FFB62228-5794-48BD-87A2-CBCF72071CEA}" type="parTrans" cxnId="{74ADD084-CC2E-4211-A2ED-DC32DC81D9DC}">
      <dgm:prSet/>
      <dgm:spPr/>
      <dgm:t>
        <a:bodyPr/>
        <a:lstStyle/>
        <a:p>
          <a:endParaRPr lang="en-IN"/>
        </a:p>
      </dgm:t>
    </dgm:pt>
    <dgm:pt modelId="{40507AE9-4822-4A24-AA5E-AB2146D3F9C3}" type="sibTrans" cxnId="{74ADD084-CC2E-4211-A2ED-DC32DC81D9DC}">
      <dgm:prSet/>
      <dgm:spPr/>
      <dgm:t>
        <a:bodyPr/>
        <a:lstStyle/>
        <a:p>
          <a:endParaRPr lang="en-IN"/>
        </a:p>
      </dgm:t>
    </dgm:pt>
    <dgm:pt modelId="{91B274AE-74F1-454B-8718-5564F4FE8049}">
      <dgm:prSet/>
      <dgm:spPr/>
      <dgm:t>
        <a:bodyPr/>
        <a:lstStyle/>
        <a:p>
          <a:r>
            <a:rPr lang="en-US" b="1" dirty="0" smtClean="0">
              <a:solidFill>
                <a:schemeClr val="tx1"/>
              </a:solidFill>
              <a:latin typeface="Canva Sans Bold" charset="0"/>
            </a:rPr>
            <a:t>👥 Massive Reach:</a:t>
          </a:r>
        </a:p>
        <a:p>
          <a:r>
            <a:rPr lang="en-US" b="1" dirty="0" smtClean="0">
              <a:solidFill>
                <a:schemeClr val="tx1"/>
              </a:solidFill>
              <a:latin typeface="Canva Sans Bold" charset="0"/>
            </a:rPr>
            <a:t> With 80+ million monthly active users and partnerships with 1.6 million restaurants worldwide, </a:t>
          </a:r>
          <a:r>
            <a:rPr lang="en-US" b="1" dirty="0" err="1" smtClean="0">
              <a:solidFill>
                <a:schemeClr val="tx1"/>
              </a:solidFill>
              <a:latin typeface="Canva Sans Bold" charset="0"/>
            </a:rPr>
            <a:t>Zomato</a:t>
          </a:r>
          <a:r>
            <a:rPr lang="en-US" b="1" dirty="0" smtClean="0">
              <a:solidFill>
                <a:schemeClr val="tx1"/>
              </a:solidFill>
              <a:latin typeface="Canva Sans Bold" charset="0"/>
            </a:rPr>
            <a:t> is a trusted platform at scale.</a:t>
          </a:r>
          <a:endParaRPr lang="en-US" b="1" dirty="0">
            <a:solidFill>
              <a:schemeClr val="tx1"/>
            </a:solidFill>
            <a:latin typeface="Canva Sans Bold" charset="0"/>
          </a:endParaRPr>
        </a:p>
      </dgm:t>
    </dgm:pt>
    <dgm:pt modelId="{1748FBA6-A4AA-48CD-979E-4E84676479B0}" type="parTrans" cxnId="{83893FA8-2B96-41ED-94AD-2E48F15DF8C2}">
      <dgm:prSet/>
      <dgm:spPr/>
      <dgm:t>
        <a:bodyPr/>
        <a:lstStyle/>
        <a:p>
          <a:endParaRPr lang="en-IN"/>
        </a:p>
      </dgm:t>
    </dgm:pt>
    <dgm:pt modelId="{C0469EAD-71BA-4399-A0B8-6B401B2C935F}" type="sibTrans" cxnId="{83893FA8-2B96-41ED-94AD-2E48F15DF8C2}">
      <dgm:prSet/>
      <dgm:spPr/>
      <dgm:t>
        <a:bodyPr/>
        <a:lstStyle/>
        <a:p>
          <a:endParaRPr lang="en-IN"/>
        </a:p>
      </dgm:t>
    </dgm:pt>
    <dgm:pt modelId="{C410637E-A953-4C7E-BADD-69983087D181}">
      <dgm:prSet/>
      <dgm:spPr/>
      <dgm:t>
        <a:bodyPr/>
        <a:lstStyle/>
        <a:p>
          <a:r>
            <a:rPr lang="en-US" b="1" dirty="0" smtClean="0">
              <a:solidFill>
                <a:schemeClr val="tx1"/>
              </a:solidFill>
              <a:latin typeface="Canva Sans Bold" charset="0"/>
            </a:rPr>
            <a:t>🚀 Restaurant Growth Partner:</a:t>
          </a:r>
        </a:p>
        <a:p>
          <a:r>
            <a:rPr lang="en-US" b="1" dirty="0" smtClean="0">
              <a:solidFill>
                <a:schemeClr val="tx1"/>
              </a:solidFill>
              <a:latin typeface="Canva Sans Bold" charset="0"/>
            </a:rPr>
            <a:t> Beyond discovery, </a:t>
          </a:r>
          <a:r>
            <a:rPr lang="en-US" b="1" dirty="0" err="1" smtClean="0">
              <a:solidFill>
                <a:schemeClr val="tx1"/>
              </a:solidFill>
              <a:latin typeface="Canva Sans Bold" charset="0"/>
            </a:rPr>
            <a:t>Zomato</a:t>
          </a:r>
          <a:r>
            <a:rPr lang="en-US" b="1" dirty="0" smtClean="0">
              <a:solidFill>
                <a:schemeClr val="tx1"/>
              </a:solidFill>
              <a:latin typeface="Canva Sans Bold" charset="0"/>
            </a:rPr>
            <a:t> empowers restaurants with tools to manage listings, engage customers, and drive business growth.</a:t>
          </a:r>
          <a:endParaRPr lang="en-US" b="1" dirty="0">
            <a:solidFill>
              <a:schemeClr val="tx1"/>
            </a:solidFill>
            <a:latin typeface="Canva Sans Bold" charset="0"/>
          </a:endParaRPr>
        </a:p>
      </dgm:t>
    </dgm:pt>
    <dgm:pt modelId="{E4F64C3E-9B11-49EE-A0E4-D1E77B194E5C}" type="parTrans" cxnId="{4D058EC6-ED97-4A4F-830A-884A2A619FBF}">
      <dgm:prSet/>
      <dgm:spPr/>
      <dgm:t>
        <a:bodyPr/>
        <a:lstStyle/>
        <a:p>
          <a:endParaRPr lang="en-IN"/>
        </a:p>
      </dgm:t>
    </dgm:pt>
    <dgm:pt modelId="{09056BDB-1E8B-467B-BE89-125B67E9B86A}" type="sibTrans" cxnId="{4D058EC6-ED97-4A4F-830A-884A2A619FBF}">
      <dgm:prSet/>
      <dgm:spPr/>
      <dgm:t>
        <a:bodyPr/>
        <a:lstStyle/>
        <a:p>
          <a:endParaRPr lang="en-IN"/>
        </a:p>
      </dgm:t>
    </dgm:pt>
    <dgm:pt modelId="{1463E982-AEE9-484A-808A-BD9B4DC39908}">
      <dgm:prSet phldrT="[Text]"/>
      <dgm:spPr/>
      <dgm:t>
        <a:bodyPr/>
        <a:lstStyle/>
        <a:p>
          <a:r>
            <a:rPr lang="en-US" b="1" dirty="0" smtClean="0">
              <a:solidFill>
                <a:schemeClr val="tx1"/>
              </a:solidFill>
              <a:latin typeface="Canva Sans Bold" charset="0"/>
            </a:rPr>
            <a:t>🍴 Seamless User Experience:</a:t>
          </a:r>
        </a:p>
        <a:p>
          <a:r>
            <a:rPr lang="en-US" b="1" dirty="0" smtClean="0">
              <a:solidFill>
                <a:schemeClr val="tx1"/>
              </a:solidFill>
              <a:latin typeface="Canva Sans Bold" charset="0"/>
            </a:rPr>
            <a:t> From online ordering and table reservations to exploring nearby eateries, </a:t>
          </a:r>
          <a:r>
            <a:rPr lang="en-US" b="1" dirty="0" err="1" smtClean="0">
              <a:solidFill>
                <a:schemeClr val="tx1"/>
              </a:solidFill>
              <a:latin typeface="Canva Sans Bold" charset="0"/>
            </a:rPr>
            <a:t>Zomato</a:t>
          </a:r>
          <a:r>
            <a:rPr lang="en-US" b="1" dirty="0" smtClean="0">
              <a:solidFill>
                <a:schemeClr val="tx1"/>
              </a:solidFill>
              <a:latin typeface="Canva Sans Bold" charset="0"/>
            </a:rPr>
            <a:t> makes dining effortless.</a:t>
          </a:r>
          <a:endParaRPr lang="en-IN" b="1" dirty="0">
            <a:solidFill>
              <a:schemeClr val="tx1"/>
            </a:solidFill>
            <a:latin typeface="Canva Sans Bold" charset="0"/>
          </a:endParaRPr>
        </a:p>
      </dgm:t>
    </dgm:pt>
    <dgm:pt modelId="{EB64D04C-8AF6-4CE8-AC78-18392F6BC704}" type="parTrans" cxnId="{262DC901-9B99-4094-ACE7-58D8C5489266}">
      <dgm:prSet/>
      <dgm:spPr/>
      <dgm:t>
        <a:bodyPr/>
        <a:lstStyle/>
        <a:p>
          <a:endParaRPr lang="en-IN"/>
        </a:p>
      </dgm:t>
    </dgm:pt>
    <dgm:pt modelId="{D0C5351A-2782-4E05-A55F-11F97B875325}" type="sibTrans" cxnId="{262DC901-9B99-4094-ACE7-58D8C5489266}">
      <dgm:prSet/>
      <dgm:spPr/>
      <dgm:t>
        <a:bodyPr/>
        <a:lstStyle/>
        <a:p>
          <a:endParaRPr lang="en-IN"/>
        </a:p>
      </dgm:t>
    </dgm:pt>
    <dgm:pt modelId="{5F27D127-E1F5-4B29-A168-5785593165B2}" type="pres">
      <dgm:prSet presAssocID="{6E1C382A-3A46-478A-89DE-C984607399F6}" presName="Name0" presStyleCnt="0">
        <dgm:presLayoutVars>
          <dgm:dir/>
          <dgm:animLvl val="lvl"/>
          <dgm:resizeHandles val="exact"/>
        </dgm:presLayoutVars>
      </dgm:prSet>
      <dgm:spPr/>
    </dgm:pt>
    <dgm:pt modelId="{41D9ADC8-138B-448B-84C9-0E920772F7DA}" type="pres">
      <dgm:prSet presAssocID="{C410637E-A953-4C7E-BADD-69983087D181}" presName="boxAndChildren" presStyleCnt="0"/>
      <dgm:spPr/>
    </dgm:pt>
    <dgm:pt modelId="{5EC8BE77-24B3-4975-81D1-0F5553D0921F}" type="pres">
      <dgm:prSet presAssocID="{C410637E-A953-4C7E-BADD-69983087D181}" presName="parentTextBox" presStyleLbl="node1" presStyleIdx="0" presStyleCnt="5"/>
      <dgm:spPr/>
    </dgm:pt>
    <dgm:pt modelId="{D4645AB8-AB65-4439-99BA-86BFFA0ABDF8}" type="pres">
      <dgm:prSet presAssocID="{C0469EAD-71BA-4399-A0B8-6B401B2C935F}" presName="sp" presStyleCnt="0"/>
      <dgm:spPr/>
    </dgm:pt>
    <dgm:pt modelId="{264A26CD-CF8B-4B43-9F9A-14CAF5799C0B}" type="pres">
      <dgm:prSet presAssocID="{91B274AE-74F1-454B-8718-5564F4FE8049}" presName="arrowAndChildren" presStyleCnt="0"/>
      <dgm:spPr/>
    </dgm:pt>
    <dgm:pt modelId="{28CD781C-852F-43BA-A534-BE1458436E50}" type="pres">
      <dgm:prSet presAssocID="{91B274AE-74F1-454B-8718-5564F4FE8049}" presName="parentTextArrow" presStyleLbl="node1" presStyleIdx="1" presStyleCnt="5"/>
      <dgm:spPr/>
    </dgm:pt>
    <dgm:pt modelId="{B0B5ED10-56C0-49D6-A39F-1C489BFB1336}" type="pres">
      <dgm:prSet presAssocID="{40507AE9-4822-4A24-AA5E-AB2146D3F9C3}" presName="sp" presStyleCnt="0"/>
      <dgm:spPr/>
    </dgm:pt>
    <dgm:pt modelId="{1489F28B-C6A6-4726-856D-FC31DBDE01A5}" type="pres">
      <dgm:prSet presAssocID="{B8020822-B794-4AD5-81CD-CB3FC3FE7654}" presName="arrowAndChildren" presStyleCnt="0"/>
      <dgm:spPr/>
    </dgm:pt>
    <dgm:pt modelId="{7C56057A-541E-400C-B4E9-F077B6523B05}" type="pres">
      <dgm:prSet presAssocID="{B8020822-B794-4AD5-81CD-CB3FC3FE7654}" presName="parentTextArrow" presStyleLbl="node1" presStyleIdx="2" presStyleCnt="5" custLinFactNeighborX="1093" custLinFactNeighborY="1037"/>
      <dgm:spPr/>
    </dgm:pt>
    <dgm:pt modelId="{6A378A44-C637-4AC8-84D3-907438E7082B}" type="pres">
      <dgm:prSet presAssocID="{D0C5351A-2782-4E05-A55F-11F97B875325}" presName="sp" presStyleCnt="0"/>
      <dgm:spPr/>
    </dgm:pt>
    <dgm:pt modelId="{95A3C0B1-A942-4D74-B533-DDBE4622AB9D}" type="pres">
      <dgm:prSet presAssocID="{1463E982-AEE9-484A-808A-BD9B4DC39908}" presName="arrowAndChildren" presStyleCnt="0"/>
      <dgm:spPr/>
    </dgm:pt>
    <dgm:pt modelId="{465BB4FE-E3C3-4A28-8BFF-F3F3F9CEC9E1}" type="pres">
      <dgm:prSet presAssocID="{1463E982-AEE9-484A-808A-BD9B4DC39908}" presName="parentTextArrow" presStyleLbl="node1" presStyleIdx="3" presStyleCnt="5" custLinFactNeighborX="442"/>
      <dgm:spPr/>
    </dgm:pt>
    <dgm:pt modelId="{79F39E2C-DF9B-4C7B-9435-8EBF70809C99}" type="pres">
      <dgm:prSet presAssocID="{8557A3D3-C82C-40B3-BFEE-958C51AF8DF4}" presName="sp" presStyleCnt="0"/>
      <dgm:spPr/>
    </dgm:pt>
    <dgm:pt modelId="{3505709E-7A09-4837-8308-FA09732EC641}" type="pres">
      <dgm:prSet presAssocID="{A5D1DC41-7F42-4838-958F-B7BEAA13B01E}" presName="arrowAndChildren" presStyleCnt="0"/>
      <dgm:spPr/>
    </dgm:pt>
    <dgm:pt modelId="{22B021C8-1223-481D-BB8D-9E85FEC68679}" type="pres">
      <dgm:prSet presAssocID="{A5D1DC41-7F42-4838-958F-B7BEAA13B01E}" presName="parentTextArrow" presStyleLbl="node1" presStyleIdx="4" presStyleCnt="5"/>
      <dgm:spPr/>
      <dgm:t>
        <a:bodyPr/>
        <a:lstStyle/>
        <a:p>
          <a:endParaRPr lang="en-IN"/>
        </a:p>
      </dgm:t>
    </dgm:pt>
  </dgm:ptLst>
  <dgm:cxnLst>
    <dgm:cxn modelId="{2A0EFB85-21DD-4BA3-A787-236D0C9D48DD}" type="presOf" srcId="{B8020822-B794-4AD5-81CD-CB3FC3FE7654}" destId="{7C56057A-541E-400C-B4E9-F077B6523B05}" srcOrd="0" destOrd="0" presId="urn:microsoft.com/office/officeart/2005/8/layout/process4"/>
    <dgm:cxn modelId="{00B356E5-43C9-4C3B-A29B-90A8807130FC}" type="presOf" srcId="{A5D1DC41-7F42-4838-958F-B7BEAA13B01E}" destId="{22B021C8-1223-481D-BB8D-9E85FEC68679}" srcOrd="0" destOrd="0" presId="urn:microsoft.com/office/officeart/2005/8/layout/process4"/>
    <dgm:cxn modelId="{74ADD084-CC2E-4211-A2ED-DC32DC81D9DC}" srcId="{6E1C382A-3A46-478A-89DE-C984607399F6}" destId="{B8020822-B794-4AD5-81CD-CB3FC3FE7654}" srcOrd="2" destOrd="0" parTransId="{FFB62228-5794-48BD-87A2-CBCF72071CEA}" sibTransId="{40507AE9-4822-4A24-AA5E-AB2146D3F9C3}"/>
    <dgm:cxn modelId="{A36D0917-32C8-4FAC-9A7A-4654E9963BDB}" type="presOf" srcId="{C410637E-A953-4C7E-BADD-69983087D181}" destId="{5EC8BE77-24B3-4975-81D1-0F5553D0921F}" srcOrd="0" destOrd="0" presId="urn:microsoft.com/office/officeart/2005/8/layout/process4"/>
    <dgm:cxn modelId="{198449F2-CA91-4A2B-948C-DEECA342F089}" type="presOf" srcId="{91B274AE-74F1-454B-8718-5564F4FE8049}" destId="{28CD781C-852F-43BA-A534-BE1458436E50}" srcOrd="0" destOrd="0" presId="urn:microsoft.com/office/officeart/2005/8/layout/process4"/>
    <dgm:cxn modelId="{262DC901-9B99-4094-ACE7-58D8C5489266}" srcId="{6E1C382A-3A46-478A-89DE-C984607399F6}" destId="{1463E982-AEE9-484A-808A-BD9B4DC39908}" srcOrd="1" destOrd="0" parTransId="{EB64D04C-8AF6-4CE8-AC78-18392F6BC704}" sibTransId="{D0C5351A-2782-4E05-A55F-11F97B875325}"/>
    <dgm:cxn modelId="{4D058EC6-ED97-4A4F-830A-884A2A619FBF}" srcId="{6E1C382A-3A46-478A-89DE-C984607399F6}" destId="{C410637E-A953-4C7E-BADD-69983087D181}" srcOrd="4" destOrd="0" parTransId="{E4F64C3E-9B11-49EE-A0E4-D1E77B194E5C}" sibTransId="{09056BDB-1E8B-467B-BE89-125B67E9B86A}"/>
    <dgm:cxn modelId="{83893FA8-2B96-41ED-94AD-2E48F15DF8C2}" srcId="{6E1C382A-3A46-478A-89DE-C984607399F6}" destId="{91B274AE-74F1-454B-8718-5564F4FE8049}" srcOrd="3" destOrd="0" parTransId="{1748FBA6-A4AA-48CD-979E-4E84676479B0}" sibTransId="{C0469EAD-71BA-4399-A0B8-6B401B2C935F}"/>
    <dgm:cxn modelId="{E8856F78-681B-467A-910D-470CFBFD59D3}" srcId="{6E1C382A-3A46-478A-89DE-C984607399F6}" destId="{A5D1DC41-7F42-4838-958F-B7BEAA13B01E}" srcOrd="0" destOrd="0" parTransId="{A82A1A6B-CE88-44F5-9BA3-D53FB0222A6D}" sibTransId="{8557A3D3-C82C-40B3-BFEE-958C51AF8DF4}"/>
    <dgm:cxn modelId="{A5A39FFF-C6C6-4281-9C10-9D86B7C2A9DE}" type="presOf" srcId="{6E1C382A-3A46-478A-89DE-C984607399F6}" destId="{5F27D127-E1F5-4B29-A168-5785593165B2}" srcOrd="0" destOrd="0" presId="urn:microsoft.com/office/officeart/2005/8/layout/process4"/>
    <dgm:cxn modelId="{6DE758E4-A891-4261-809F-C4E3EA5346CC}" type="presOf" srcId="{1463E982-AEE9-484A-808A-BD9B4DC39908}" destId="{465BB4FE-E3C3-4A28-8BFF-F3F3F9CEC9E1}" srcOrd="0" destOrd="0" presId="urn:microsoft.com/office/officeart/2005/8/layout/process4"/>
    <dgm:cxn modelId="{B64C7F6D-A262-4E90-B727-8595CF51A622}" type="presParOf" srcId="{5F27D127-E1F5-4B29-A168-5785593165B2}" destId="{41D9ADC8-138B-448B-84C9-0E920772F7DA}" srcOrd="0" destOrd="0" presId="urn:microsoft.com/office/officeart/2005/8/layout/process4"/>
    <dgm:cxn modelId="{D57DACDA-529C-47E7-BDDA-FCC09B700FFB}" type="presParOf" srcId="{41D9ADC8-138B-448B-84C9-0E920772F7DA}" destId="{5EC8BE77-24B3-4975-81D1-0F5553D0921F}" srcOrd="0" destOrd="0" presId="urn:microsoft.com/office/officeart/2005/8/layout/process4"/>
    <dgm:cxn modelId="{34F044AD-CA32-42FC-9479-372AF9E47233}" type="presParOf" srcId="{5F27D127-E1F5-4B29-A168-5785593165B2}" destId="{D4645AB8-AB65-4439-99BA-86BFFA0ABDF8}" srcOrd="1" destOrd="0" presId="urn:microsoft.com/office/officeart/2005/8/layout/process4"/>
    <dgm:cxn modelId="{F4ACB5E8-22A2-45B1-85D3-D755FC56B5B8}" type="presParOf" srcId="{5F27D127-E1F5-4B29-A168-5785593165B2}" destId="{264A26CD-CF8B-4B43-9F9A-14CAF5799C0B}" srcOrd="2" destOrd="0" presId="urn:microsoft.com/office/officeart/2005/8/layout/process4"/>
    <dgm:cxn modelId="{45A8C719-0309-4612-8AFA-032D43D3AF1A}" type="presParOf" srcId="{264A26CD-CF8B-4B43-9F9A-14CAF5799C0B}" destId="{28CD781C-852F-43BA-A534-BE1458436E50}" srcOrd="0" destOrd="0" presId="urn:microsoft.com/office/officeart/2005/8/layout/process4"/>
    <dgm:cxn modelId="{04988ECD-376D-499F-AE32-4C4654821104}" type="presParOf" srcId="{5F27D127-E1F5-4B29-A168-5785593165B2}" destId="{B0B5ED10-56C0-49D6-A39F-1C489BFB1336}" srcOrd="3" destOrd="0" presId="urn:microsoft.com/office/officeart/2005/8/layout/process4"/>
    <dgm:cxn modelId="{67352B7C-6790-4D08-9A9B-A11D44439BA8}" type="presParOf" srcId="{5F27D127-E1F5-4B29-A168-5785593165B2}" destId="{1489F28B-C6A6-4726-856D-FC31DBDE01A5}" srcOrd="4" destOrd="0" presId="urn:microsoft.com/office/officeart/2005/8/layout/process4"/>
    <dgm:cxn modelId="{C5CDF177-D135-4919-9138-1D88075C83BA}" type="presParOf" srcId="{1489F28B-C6A6-4726-856D-FC31DBDE01A5}" destId="{7C56057A-541E-400C-B4E9-F077B6523B05}" srcOrd="0" destOrd="0" presId="urn:microsoft.com/office/officeart/2005/8/layout/process4"/>
    <dgm:cxn modelId="{1A77A936-23DC-47AD-84B0-1A5373DE654B}" type="presParOf" srcId="{5F27D127-E1F5-4B29-A168-5785593165B2}" destId="{6A378A44-C637-4AC8-84D3-907438E7082B}" srcOrd="5" destOrd="0" presId="urn:microsoft.com/office/officeart/2005/8/layout/process4"/>
    <dgm:cxn modelId="{B798ECB6-740A-4AA3-BB95-B54881225976}" type="presParOf" srcId="{5F27D127-E1F5-4B29-A168-5785593165B2}" destId="{95A3C0B1-A942-4D74-B533-DDBE4622AB9D}" srcOrd="6" destOrd="0" presId="urn:microsoft.com/office/officeart/2005/8/layout/process4"/>
    <dgm:cxn modelId="{6BAFB406-AABF-4164-9645-35EA66DAA017}" type="presParOf" srcId="{95A3C0B1-A942-4D74-B533-DDBE4622AB9D}" destId="{465BB4FE-E3C3-4A28-8BFF-F3F3F9CEC9E1}" srcOrd="0" destOrd="0" presId="urn:microsoft.com/office/officeart/2005/8/layout/process4"/>
    <dgm:cxn modelId="{B426048E-5F86-41DC-BC45-2BE7716B1C2B}" type="presParOf" srcId="{5F27D127-E1F5-4B29-A168-5785593165B2}" destId="{79F39E2C-DF9B-4C7B-9435-8EBF70809C99}" srcOrd="7" destOrd="0" presId="urn:microsoft.com/office/officeart/2005/8/layout/process4"/>
    <dgm:cxn modelId="{A19C86EE-64F1-4A7C-960C-81B8CAEA9174}" type="presParOf" srcId="{5F27D127-E1F5-4B29-A168-5785593165B2}" destId="{3505709E-7A09-4837-8308-FA09732EC641}" srcOrd="8" destOrd="0" presId="urn:microsoft.com/office/officeart/2005/8/layout/process4"/>
    <dgm:cxn modelId="{E1B46F4F-F455-4ED8-90A2-8236B6EED42B}" type="presParOf" srcId="{3505709E-7A09-4837-8308-FA09732EC641}" destId="{22B021C8-1223-481D-BB8D-9E85FEC6867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C06C26-DDA4-43F6-8683-DE3D02E35BE7}"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IN"/>
        </a:p>
      </dgm:t>
    </dgm:pt>
    <dgm:pt modelId="{4A55A85F-EE41-4F03-A050-6D680774509F}">
      <dgm:prSet custT="1"/>
      <dgm:spPr/>
      <dgm:t>
        <a:bodyPr/>
        <a:lstStyle/>
        <a:p>
          <a:pPr rtl="0"/>
          <a:r>
            <a:rPr lang="en-US" sz="2800" b="1" dirty="0" smtClean="0">
              <a:solidFill>
                <a:schemeClr val="tx1"/>
              </a:solidFill>
              <a:latin typeface="Canva Sans Bold" charset="0"/>
            </a:rPr>
            <a:t>🔍 For users: Search restaurants by location, cuisine, ratings, or price; explore menus, reviews, and photos; order food or book tables easily.</a:t>
          </a:r>
          <a:endParaRPr lang="en-IN" sz="2800" b="1" dirty="0">
            <a:solidFill>
              <a:schemeClr val="tx1"/>
            </a:solidFill>
            <a:latin typeface="Canva Sans Bold" charset="0"/>
          </a:endParaRPr>
        </a:p>
      </dgm:t>
    </dgm:pt>
    <dgm:pt modelId="{D5792898-A9F6-4707-980D-081234B8A6A4}" type="parTrans" cxnId="{810D9227-4BFE-4BC0-A6D7-8DCA83360368}">
      <dgm:prSet/>
      <dgm:spPr/>
      <dgm:t>
        <a:bodyPr/>
        <a:lstStyle/>
        <a:p>
          <a:endParaRPr lang="en-IN"/>
        </a:p>
      </dgm:t>
    </dgm:pt>
    <dgm:pt modelId="{BC320E51-900D-4B93-AA3B-E2859BCE3481}" type="sibTrans" cxnId="{810D9227-4BFE-4BC0-A6D7-8DCA83360368}">
      <dgm:prSet/>
      <dgm:spPr/>
      <dgm:t>
        <a:bodyPr/>
        <a:lstStyle/>
        <a:p>
          <a:endParaRPr lang="en-IN"/>
        </a:p>
      </dgm:t>
    </dgm:pt>
    <dgm:pt modelId="{981F9FA7-B64D-4EBF-B463-EC6FB00AD5CA}">
      <dgm:prSet custT="1"/>
      <dgm:spPr/>
      <dgm:t>
        <a:bodyPr/>
        <a:lstStyle/>
        <a:p>
          <a:pPr rtl="0"/>
          <a:r>
            <a:rPr lang="en-US" sz="2800" b="1" dirty="0" smtClean="0">
              <a:solidFill>
                <a:schemeClr val="tx1"/>
              </a:solidFill>
              <a:latin typeface="Canva Sans Bold" charset="0"/>
            </a:rPr>
            <a:t>🍴 For restaurants: Manage profiles, update menus, respond to feedback, and access performance insights.</a:t>
          </a:r>
          <a:endParaRPr lang="en-IN" sz="2800" b="1" dirty="0">
            <a:solidFill>
              <a:schemeClr val="tx1"/>
            </a:solidFill>
            <a:latin typeface="Canva Sans Bold" charset="0"/>
          </a:endParaRPr>
        </a:p>
      </dgm:t>
    </dgm:pt>
    <dgm:pt modelId="{088C1751-81FC-4F4B-95BC-49EBBF91251A}" type="parTrans" cxnId="{BD4AA819-EC62-4049-B55F-3BCBA7400191}">
      <dgm:prSet/>
      <dgm:spPr/>
      <dgm:t>
        <a:bodyPr/>
        <a:lstStyle/>
        <a:p>
          <a:endParaRPr lang="en-IN"/>
        </a:p>
      </dgm:t>
    </dgm:pt>
    <dgm:pt modelId="{8D4937B6-9154-453B-96C2-DA866AE2C5AE}" type="sibTrans" cxnId="{BD4AA819-EC62-4049-B55F-3BCBA7400191}">
      <dgm:prSet/>
      <dgm:spPr/>
      <dgm:t>
        <a:bodyPr/>
        <a:lstStyle/>
        <a:p>
          <a:endParaRPr lang="en-IN"/>
        </a:p>
      </dgm:t>
    </dgm:pt>
    <dgm:pt modelId="{78326650-55A1-441B-8342-AB2FE0C2F023}">
      <dgm:prSet custT="1"/>
      <dgm:spPr/>
      <dgm:t>
        <a:bodyPr/>
        <a:lstStyle/>
        <a:p>
          <a:pPr rtl="0"/>
          <a:r>
            <a:rPr lang="en-US" sz="2800" b="1" dirty="0" smtClean="0">
              <a:solidFill>
                <a:schemeClr val="tx1"/>
              </a:solidFill>
              <a:latin typeface="Canva Sans Bold" charset="0"/>
            </a:rPr>
            <a:t>🤝 Two-way system: Enhances food discovery and ordering for users while helping restaurants grow and serve better.</a:t>
          </a:r>
          <a:endParaRPr lang="en-IN" sz="2800" b="1" dirty="0">
            <a:solidFill>
              <a:schemeClr val="tx1"/>
            </a:solidFill>
            <a:latin typeface="Canva Sans Bold" charset="0"/>
          </a:endParaRPr>
        </a:p>
      </dgm:t>
    </dgm:pt>
    <dgm:pt modelId="{060B3799-FC01-43A3-A70A-9CE348C946B1}" type="parTrans" cxnId="{8E76C1AC-7686-40E0-A5C6-E654F41E11A7}">
      <dgm:prSet/>
      <dgm:spPr/>
      <dgm:t>
        <a:bodyPr/>
        <a:lstStyle/>
        <a:p>
          <a:endParaRPr lang="en-IN"/>
        </a:p>
      </dgm:t>
    </dgm:pt>
    <dgm:pt modelId="{2F8C1993-BCFD-426A-A9D1-0700330734B2}" type="sibTrans" cxnId="{8E76C1AC-7686-40E0-A5C6-E654F41E11A7}">
      <dgm:prSet/>
      <dgm:spPr/>
      <dgm:t>
        <a:bodyPr/>
        <a:lstStyle/>
        <a:p>
          <a:endParaRPr lang="en-IN"/>
        </a:p>
      </dgm:t>
    </dgm:pt>
    <dgm:pt modelId="{2122970E-5283-487C-B727-6CC5AA026765}" type="pres">
      <dgm:prSet presAssocID="{04C06C26-DDA4-43F6-8683-DE3D02E35BE7}" presName="outerComposite" presStyleCnt="0">
        <dgm:presLayoutVars>
          <dgm:chMax val="5"/>
          <dgm:dir/>
          <dgm:resizeHandles val="exact"/>
        </dgm:presLayoutVars>
      </dgm:prSet>
      <dgm:spPr/>
    </dgm:pt>
    <dgm:pt modelId="{62C3F39A-B87D-4BEE-B3AA-A6EE3BCEC14E}" type="pres">
      <dgm:prSet presAssocID="{04C06C26-DDA4-43F6-8683-DE3D02E35BE7}" presName="dummyMaxCanvas" presStyleCnt="0">
        <dgm:presLayoutVars/>
      </dgm:prSet>
      <dgm:spPr/>
    </dgm:pt>
    <dgm:pt modelId="{B5EA3839-8FD4-4DBA-8500-89AB5587AC72}" type="pres">
      <dgm:prSet presAssocID="{04C06C26-DDA4-43F6-8683-DE3D02E35BE7}" presName="ThreeNodes_1" presStyleLbl="node1" presStyleIdx="0" presStyleCnt="3">
        <dgm:presLayoutVars>
          <dgm:bulletEnabled val="1"/>
        </dgm:presLayoutVars>
      </dgm:prSet>
      <dgm:spPr/>
    </dgm:pt>
    <dgm:pt modelId="{EB2D319C-D27C-4003-B7A8-EF0DF8B8A47F}" type="pres">
      <dgm:prSet presAssocID="{04C06C26-DDA4-43F6-8683-DE3D02E35BE7}" presName="ThreeNodes_2" presStyleLbl="node1" presStyleIdx="1" presStyleCnt="3">
        <dgm:presLayoutVars>
          <dgm:bulletEnabled val="1"/>
        </dgm:presLayoutVars>
      </dgm:prSet>
      <dgm:spPr/>
    </dgm:pt>
    <dgm:pt modelId="{48062EE2-28D4-4AED-8F06-54465B8A85BC}" type="pres">
      <dgm:prSet presAssocID="{04C06C26-DDA4-43F6-8683-DE3D02E35BE7}" presName="ThreeNodes_3" presStyleLbl="node1" presStyleIdx="2" presStyleCnt="3">
        <dgm:presLayoutVars>
          <dgm:bulletEnabled val="1"/>
        </dgm:presLayoutVars>
      </dgm:prSet>
      <dgm:spPr/>
    </dgm:pt>
    <dgm:pt modelId="{0D5BED78-E152-4414-A3B5-21E4CE2FAA9D}" type="pres">
      <dgm:prSet presAssocID="{04C06C26-DDA4-43F6-8683-DE3D02E35BE7}" presName="ThreeConn_1-2" presStyleLbl="fgAccFollowNode1" presStyleIdx="0" presStyleCnt="2">
        <dgm:presLayoutVars>
          <dgm:bulletEnabled val="1"/>
        </dgm:presLayoutVars>
      </dgm:prSet>
      <dgm:spPr/>
    </dgm:pt>
    <dgm:pt modelId="{8969F30B-82C9-4F87-B47E-F084373F0B76}" type="pres">
      <dgm:prSet presAssocID="{04C06C26-DDA4-43F6-8683-DE3D02E35BE7}" presName="ThreeConn_2-3" presStyleLbl="fgAccFollowNode1" presStyleIdx="1" presStyleCnt="2">
        <dgm:presLayoutVars>
          <dgm:bulletEnabled val="1"/>
        </dgm:presLayoutVars>
      </dgm:prSet>
      <dgm:spPr/>
    </dgm:pt>
    <dgm:pt modelId="{7AFC4A98-4218-49E6-B2C1-362D4C18D284}" type="pres">
      <dgm:prSet presAssocID="{04C06C26-DDA4-43F6-8683-DE3D02E35BE7}" presName="ThreeNodes_1_text" presStyleLbl="node1" presStyleIdx="2" presStyleCnt="3">
        <dgm:presLayoutVars>
          <dgm:bulletEnabled val="1"/>
        </dgm:presLayoutVars>
      </dgm:prSet>
      <dgm:spPr/>
    </dgm:pt>
    <dgm:pt modelId="{09120923-D989-4560-8FF4-A4B3FA5FA7F8}" type="pres">
      <dgm:prSet presAssocID="{04C06C26-DDA4-43F6-8683-DE3D02E35BE7}" presName="ThreeNodes_2_text" presStyleLbl="node1" presStyleIdx="2" presStyleCnt="3">
        <dgm:presLayoutVars>
          <dgm:bulletEnabled val="1"/>
        </dgm:presLayoutVars>
      </dgm:prSet>
      <dgm:spPr/>
    </dgm:pt>
    <dgm:pt modelId="{A9A80502-3ADE-47CE-9C18-472C128AF037}" type="pres">
      <dgm:prSet presAssocID="{04C06C26-DDA4-43F6-8683-DE3D02E35BE7}" presName="ThreeNodes_3_text" presStyleLbl="node1" presStyleIdx="2" presStyleCnt="3">
        <dgm:presLayoutVars>
          <dgm:bulletEnabled val="1"/>
        </dgm:presLayoutVars>
      </dgm:prSet>
      <dgm:spPr/>
    </dgm:pt>
  </dgm:ptLst>
  <dgm:cxnLst>
    <dgm:cxn modelId="{BD4AA819-EC62-4049-B55F-3BCBA7400191}" srcId="{04C06C26-DDA4-43F6-8683-DE3D02E35BE7}" destId="{981F9FA7-B64D-4EBF-B463-EC6FB00AD5CA}" srcOrd="1" destOrd="0" parTransId="{088C1751-81FC-4F4B-95BC-49EBBF91251A}" sibTransId="{8D4937B6-9154-453B-96C2-DA866AE2C5AE}"/>
    <dgm:cxn modelId="{3964AC5F-4CC5-42E7-91DE-9D86E5B3AA1F}" type="presOf" srcId="{981F9FA7-B64D-4EBF-B463-EC6FB00AD5CA}" destId="{EB2D319C-D27C-4003-B7A8-EF0DF8B8A47F}" srcOrd="0" destOrd="0" presId="urn:microsoft.com/office/officeart/2005/8/layout/vProcess5"/>
    <dgm:cxn modelId="{8E76C1AC-7686-40E0-A5C6-E654F41E11A7}" srcId="{04C06C26-DDA4-43F6-8683-DE3D02E35BE7}" destId="{78326650-55A1-441B-8342-AB2FE0C2F023}" srcOrd="2" destOrd="0" parTransId="{060B3799-FC01-43A3-A70A-9CE348C946B1}" sibTransId="{2F8C1993-BCFD-426A-A9D1-0700330734B2}"/>
    <dgm:cxn modelId="{810D9227-4BFE-4BC0-A6D7-8DCA83360368}" srcId="{04C06C26-DDA4-43F6-8683-DE3D02E35BE7}" destId="{4A55A85F-EE41-4F03-A050-6D680774509F}" srcOrd="0" destOrd="0" parTransId="{D5792898-A9F6-4707-980D-081234B8A6A4}" sibTransId="{BC320E51-900D-4B93-AA3B-E2859BCE3481}"/>
    <dgm:cxn modelId="{9DA0A8D2-540D-4DB0-94F5-033300B1ADEB}" type="presOf" srcId="{981F9FA7-B64D-4EBF-B463-EC6FB00AD5CA}" destId="{09120923-D989-4560-8FF4-A4B3FA5FA7F8}" srcOrd="1" destOrd="0" presId="urn:microsoft.com/office/officeart/2005/8/layout/vProcess5"/>
    <dgm:cxn modelId="{CEEEAF2A-06C1-401A-B14F-5D2EE093BB6E}" type="presOf" srcId="{78326650-55A1-441B-8342-AB2FE0C2F023}" destId="{A9A80502-3ADE-47CE-9C18-472C128AF037}" srcOrd="1" destOrd="0" presId="urn:microsoft.com/office/officeart/2005/8/layout/vProcess5"/>
    <dgm:cxn modelId="{5178C009-99EA-41C9-B1AE-2668B6701BC5}" type="presOf" srcId="{04C06C26-DDA4-43F6-8683-DE3D02E35BE7}" destId="{2122970E-5283-487C-B727-6CC5AA026765}" srcOrd="0" destOrd="0" presId="urn:microsoft.com/office/officeart/2005/8/layout/vProcess5"/>
    <dgm:cxn modelId="{43957D2B-467C-4CA7-84EA-BCB4A3E9A8CF}" type="presOf" srcId="{BC320E51-900D-4B93-AA3B-E2859BCE3481}" destId="{0D5BED78-E152-4414-A3B5-21E4CE2FAA9D}" srcOrd="0" destOrd="0" presId="urn:microsoft.com/office/officeart/2005/8/layout/vProcess5"/>
    <dgm:cxn modelId="{7395408E-0AA5-49C9-B003-5364EC18AED9}" type="presOf" srcId="{78326650-55A1-441B-8342-AB2FE0C2F023}" destId="{48062EE2-28D4-4AED-8F06-54465B8A85BC}" srcOrd="0" destOrd="0" presId="urn:microsoft.com/office/officeart/2005/8/layout/vProcess5"/>
    <dgm:cxn modelId="{B1E24329-D364-42DF-B529-D1042590AFBA}" type="presOf" srcId="{8D4937B6-9154-453B-96C2-DA866AE2C5AE}" destId="{8969F30B-82C9-4F87-B47E-F084373F0B76}" srcOrd="0" destOrd="0" presId="urn:microsoft.com/office/officeart/2005/8/layout/vProcess5"/>
    <dgm:cxn modelId="{4A497780-8E31-455D-B922-A228F9EC32D1}" type="presOf" srcId="{4A55A85F-EE41-4F03-A050-6D680774509F}" destId="{B5EA3839-8FD4-4DBA-8500-89AB5587AC72}" srcOrd="0" destOrd="0" presId="urn:microsoft.com/office/officeart/2005/8/layout/vProcess5"/>
    <dgm:cxn modelId="{E0E6E3EF-9DDD-48D2-B4FA-584B70880E50}" type="presOf" srcId="{4A55A85F-EE41-4F03-A050-6D680774509F}" destId="{7AFC4A98-4218-49E6-B2C1-362D4C18D284}" srcOrd="1" destOrd="0" presId="urn:microsoft.com/office/officeart/2005/8/layout/vProcess5"/>
    <dgm:cxn modelId="{568DEA53-1C20-474A-A232-46816EE450B0}" type="presParOf" srcId="{2122970E-5283-487C-B727-6CC5AA026765}" destId="{62C3F39A-B87D-4BEE-B3AA-A6EE3BCEC14E}" srcOrd="0" destOrd="0" presId="urn:microsoft.com/office/officeart/2005/8/layout/vProcess5"/>
    <dgm:cxn modelId="{F4795898-4961-4F06-ADDD-E2280F00585E}" type="presParOf" srcId="{2122970E-5283-487C-B727-6CC5AA026765}" destId="{B5EA3839-8FD4-4DBA-8500-89AB5587AC72}" srcOrd="1" destOrd="0" presId="urn:microsoft.com/office/officeart/2005/8/layout/vProcess5"/>
    <dgm:cxn modelId="{514400D4-2C60-4968-B66F-CD4F421D7B12}" type="presParOf" srcId="{2122970E-5283-487C-B727-6CC5AA026765}" destId="{EB2D319C-D27C-4003-B7A8-EF0DF8B8A47F}" srcOrd="2" destOrd="0" presId="urn:microsoft.com/office/officeart/2005/8/layout/vProcess5"/>
    <dgm:cxn modelId="{AC51B754-AF8E-49C7-996B-0CC55EE4C89C}" type="presParOf" srcId="{2122970E-5283-487C-B727-6CC5AA026765}" destId="{48062EE2-28D4-4AED-8F06-54465B8A85BC}" srcOrd="3" destOrd="0" presId="urn:microsoft.com/office/officeart/2005/8/layout/vProcess5"/>
    <dgm:cxn modelId="{0EDE636E-88B9-419D-B577-07037CC56FBE}" type="presParOf" srcId="{2122970E-5283-487C-B727-6CC5AA026765}" destId="{0D5BED78-E152-4414-A3B5-21E4CE2FAA9D}" srcOrd="4" destOrd="0" presId="urn:microsoft.com/office/officeart/2005/8/layout/vProcess5"/>
    <dgm:cxn modelId="{483AAD9B-0F28-4A5D-AA18-E0506562B9D3}" type="presParOf" srcId="{2122970E-5283-487C-B727-6CC5AA026765}" destId="{8969F30B-82C9-4F87-B47E-F084373F0B76}" srcOrd="5" destOrd="0" presId="urn:microsoft.com/office/officeart/2005/8/layout/vProcess5"/>
    <dgm:cxn modelId="{17F7EBA0-326E-49C6-BACB-0A73782FD833}" type="presParOf" srcId="{2122970E-5283-487C-B727-6CC5AA026765}" destId="{7AFC4A98-4218-49E6-B2C1-362D4C18D284}" srcOrd="6" destOrd="0" presId="urn:microsoft.com/office/officeart/2005/8/layout/vProcess5"/>
    <dgm:cxn modelId="{38ECA18D-168A-41B9-A416-9658958F6543}" type="presParOf" srcId="{2122970E-5283-487C-B727-6CC5AA026765}" destId="{09120923-D989-4560-8FF4-A4B3FA5FA7F8}" srcOrd="7" destOrd="0" presId="urn:microsoft.com/office/officeart/2005/8/layout/vProcess5"/>
    <dgm:cxn modelId="{3B8F3DB9-D251-48FC-A854-30A8839B4B8E}" type="presParOf" srcId="{2122970E-5283-487C-B727-6CC5AA026765}" destId="{A9A80502-3ADE-47CE-9C18-472C128AF03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8BE77-24B3-4975-81D1-0F5553D0921F}">
      <dsp:nvSpPr>
        <dsp:cNvPr id="0" name=""/>
        <dsp:cNvSpPr/>
      </dsp:nvSpPr>
      <dsp:spPr>
        <a:xfrm>
          <a:off x="0" y="6487028"/>
          <a:ext cx="17221200" cy="106425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Canva Sans Bold" charset="0"/>
            </a:rPr>
            <a:t>🚀 Restaurant Growth Partner:</a:t>
          </a:r>
        </a:p>
        <a:p>
          <a:pPr lvl="0" algn="ctr" defTabSz="889000">
            <a:lnSpc>
              <a:spcPct val="90000"/>
            </a:lnSpc>
            <a:spcBef>
              <a:spcPct val="0"/>
            </a:spcBef>
            <a:spcAft>
              <a:spcPct val="35000"/>
            </a:spcAft>
          </a:pPr>
          <a:r>
            <a:rPr lang="en-US" sz="2000" b="1" kern="1200" dirty="0" smtClean="0">
              <a:solidFill>
                <a:schemeClr val="tx1"/>
              </a:solidFill>
              <a:latin typeface="Canva Sans Bold" charset="0"/>
            </a:rPr>
            <a:t> Beyond discovery, </a:t>
          </a:r>
          <a:r>
            <a:rPr lang="en-US" sz="2000" b="1" kern="1200" dirty="0" err="1" smtClean="0">
              <a:solidFill>
                <a:schemeClr val="tx1"/>
              </a:solidFill>
              <a:latin typeface="Canva Sans Bold" charset="0"/>
            </a:rPr>
            <a:t>Zomato</a:t>
          </a:r>
          <a:r>
            <a:rPr lang="en-US" sz="2000" b="1" kern="1200" dirty="0" smtClean="0">
              <a:solidFill>
                <a:schemeClr val="tx1"/>
              </a:solidFill>
              <a:latin typeface="Canva Sans Bold" charset="0"/>
            </a:rPr>
            <a:t> empowers restaurants with tools to manage listings, engage customers, and drive business growth.</a:t>
          </a:r>
          <a:endParaRPr lang="en-US" sz="2000" b="1" kern="1200" dirty="0">
            <a:solidFill>
              <a:schemeClr val="tx1"/>
            </a:solidFill>
            <a:latin typeface="Canva Sans Bold" charset="0"/>
          </a:endParaRPr>
        </a:p>
      </dsp:txBody>
      <dsp:txXfrm>
        <a:off x="0" y="6487028"/>
        <a:ext cx="17221200" cy="1064251"/>
      </dsp:txXfrm>
    </dsp:sp>
    <dsp:sp modelId="{28CD781C-852F-43BA-A534-BE1458436E50}">
      <dsp:nvSpPr>
        <dsp:cNvPr id="0" name=""/>
        <dsp:cNvSpPr/>
      </dsp:nvSpPr>
      <dsp:spPr>
        <a:xfrm rot="10800000">
          <a:off x="0" y="4866174"/>
          <a:ext cx="17221200" cy="1636818"/>
        </a:xfrm>
        <a:prstGeom prst="upArrowCallou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Canva Sans Bold" charset="0"/>
            </a:rPr>
            <a:t>👥 Massive Reach:</a:t>
          </a:r>
        </a:p>
        <a:p>
          <a:pPr lvl="0" algn="ctr" defTabSz="889000">
            <a:lnSpc>
              <a:spcPct val="90000"/>
            </a:lnSpc>
            <a:spcBef>
              <a:spcPct val="0"/>
            </a:spcBef>
            <a:spcAft>
              <a:spcPct val="35000"/>
            </a:spcAft>
          </a:pPr>
          <a:r>
            <a:rPr lang="en-US" sz="2000" b="1" kern="1200" dirty="0" smtClean="0">
              <a:solidFill>
                <a:schemeClr val="tx1"/>
              </a:solidFill>
              <a:latin typeface="Canva Sans Bold" charset="0"/>
            </a:rPr>
            <a:t> With 80+ million monthly active users and partnerships with 1.6 million restaurants worldwide, </a:t>
          </a:r>
          <a:r>
            <a:rPr lang="en-US" sz="2000" b="1" kern="1200" dirty="0" err="1" smtClean="0">
              <a:solidFill>
                <a:schemeClr val="tx1"/>
              </a:solidFill>
              <a:latin typeface="Canva Sans Bold" charset="0"/>
            </a:rPr>
            <a:t>Zomato</a:t>
          </a:r>
          <a:r>
            <a:rPr lang="en-US" sz="2000" b="1" kern="1200" dirty="0" smtClean="0">
              <a:solidFill>
                <a:schemeClr val="tx1"/>
              </a:solidFill>
              <a:latin typeface="Canva Sans Bold" charset="0"/>
            </a:rPr>
            <a:t> is a trusted platform at scale.</a:t>
          </a:r>
          <a:endParaRPr lang="en-US" sz="2000" b="1" kern="1200" dirty="0">
            <a:solidFill>
              <a:schemeClr val="tx1"/>
            </a:solidFill>
            <a:latin typeface="Canva Sans Bold" charset="0"/>
          </a:endParaRPr>
        </a:p>
      </dsp:txBody>
      <dsp:txXfrm rot="10800000">
        <a:off x="0" y="4866174"/>
        <a:ext cx="17221200" cy="1063555"/>
      </dsp:txXfrm>
    </dsp:sp>
    <dsp:sp modelId="{7C56057A-541E-400C-B4E9-F077B6523B05}">
      <dsp:nvSpPr>
        <dsp:cNvPr id="0" name=""/>
        <dsp:cNvSpPr/>
      </dsp:nvSpPr>
      <dsp:spPr>
        <a:xfrm rot="10800000">
          <a:off x="0" y="3262293"/>
          <a:ext cx="17221200" cy="1636818"/>
        </a:xfrm>
        <a:prstGeom prst="upArrowCallou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Canva Sans Bold" charset="0"/>
            </a:rPr>
            <a:t>📖</a:t>
          </a:r>
          <a:r>
            <a:rPr lang="en-US" sz="2000" kern="1200" dirty="0" smtClean="0">
              <a:solidFill>
                <a:schemeClr val="tx1"/>
              </a:solidFill>
            </a:rPr>
            <a:t> </a:t>
          </a:r>
          <a:r>
            <a:rPr lang="en-US" sz="2000" b="0" kern="1200" dirty="0" smtClean="0">
              <a:solidFill>
                <a:schemeClr val="tx1"/>
              </a:solidFill>
              <a:latin typeface="Canva Sans Bold" charset="0"/>
            </a:rPr>
            <a:t>Comprehensive Information Hub:</a:t>
          </a:r>
        </a:p>
        <a:p>
          <a:pPr lvl="0" algn="ctr" defTabSz="889000">
            <a:lnSpc>
              <a:spcPct val="90000"/>
            </a:lnSpc>
            <a:spcBef>
              <a:spcPct val="0"/>
            </a:spcBef>
            <a:spcAft>
              <a:spcPct val="35000"/>
            </a:spcAft>
          </a:pPr>
          <a:r>
            <a:rPr lang="en-US" sz="2000" b="0" kern="1200" dirty="0" smtClean="0">
              <a:solidFill>
                <a:schemeClr val="tx1"/>
              </a:solidFill>
              <a:latin typeface="Canva Sans Bold" charset="0"/>
            </a:rPr>
            <a:t> Users access menus, reviews, ratings, and photos to make informed dining choices.</a:t>
          </a:r>
          <a:endParaRPr lang="en-US" sz="2000" b="0" kern="1200" dirty="0">
            <a:solidFill>
              <a:schemeClr val="tx1"/>
            </a:solidFill>
            <a:latin typeface="Canva Sans Bold" charset="0"/>
          </a:endParaRPr>
        </a:p>
      </dsp:txBody>
      <dsp:txXfrm rot="10800000">
        <a:off x="0" y="3262293"/>
        <a:ext cx="17221200" cy="1063555"/>
      </dsp:txXfrm>
    </dsp:sp>
    <dsp:sp modelId="{465BB4FE-E3C3-4A28-8BFF-F3F3F9CEC9E1}">
      <dsp:nvSpPr>
        <dsp:cNvPr id="0" name=""/>
        <dsp:cNvSpPr/>
      </dsp:nvSpPr>
      <dsp:spPr>
        <a:xfrm rot="10800000">
          <a:off x="0" y="1624465"/>
          <a:ext cx="17221200" cy="1636818"/>
        </a:xfrm>
        <a:prstGeom prst="upArrowCallou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Canva Sans Bold" charset="0"/>
            </a:rPr>
            <a:t>🍴 Seamless User Experience:</a:t>
          </a:r>
        </a:p>
        <a:p>
          <a:pPr lvl="0" algn="ctr" defTabSz="889000">
            <a:lnSpc>
              <a:spcPct val="90000"/>
            </a:lnSpc>
            <a:spcBef>
              <a:spcPct val="0"/>
            </a:spcBef>
            <a:spcAft>
              <a:spcPct val="35000"/>
            </a:spcAft>
          </a:pPr>
          <a:r>
            <a:rPr lang="en-US" sz="2000" b="1" kern="1200" dirty="0" smtClean="0">
              <a:solidFill>
                <a:schemeClr val="tx1"/>
              </a:solidFill>
              <a:latin typeface="Canva Sans Bold" charset="0"/>
            </a:rPr>
            <a:t> From online ordering and table reservations to exploring nearby eateries, </a:t>
          </a:r>
          <a:r>
            <a:rPr lang="en-US" sz="2000" b="1" kern="1200" dirty="0" err="1" smtClean="0">
              <a:solidFill>
                <a:schemeClr val="tx1"/>
              </a:solidFill>
              <a:latin typeface="Canva Sans Bold" charset="0"/>
            </a:rPr>
            <a:t>Zomato</a:t>
          </a:r>
          <a:r>
            <a:rPr lang="en-US" sz="2000" b="1" kern="1200" dirty="0" smtClean="0">
              <a:solidFill>
                <a:schemeClr val="tx1"/>
              </a:solidFill>
              <a:latin typeface="Canva Sans Bold" charset="0"/>
            </a:rPr>
            <a:t> makes dining effortless.</a:t>
          </a:r>
          <a:endParaRPr lang="en-IN" sz="2000" b="1" kern="1200" dirty="0">
            <a:solidFill>
              <a:schemeClr val="tx1"/>
            </a:solidFill>
            <a:latin typeface="Canva Sans Bold" charset="0"/>
          </a:endParaRPr>
        </a:p>
      </dsp:txBody>
      <dsp:txXfrm rot="10800000">
        <a:off x="0" y="1624465"/>
        <a:ext cx="17221200" cy="1063555"/>
      </dsp:txXfrm>
    </dsp:sp>
    <dsp:sp modelId="{22B021C8-1223-481D-BB8D-9E85FEC68679}">
      <dsp:nvSpPr>
        <dsp:cNvPr id="0" name=""/>
        <dsp:cNvSpPr/>
      </dsp:nvSpPr>
      <dsp:spPr>
        <a:xfrm rot="10800000">
          <a:off x="0" y="3611"/>
          <a:ext cx="17221200" cy="1636818"/>
        </a:xfrm>
        <a:prstGeom prst="upArrowCallou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latin typeface="Canva Sans Bold" charset="0"/>
            </a:rPr>
            <a:t>🌍 Global Food-Tech Leader: </a:t>
          </a:r>
        </a:p>
        <a:p>
          <a:pPr lvl="0" algn="ctr" defTabSz="889000">
            <a:lnSpc>
              <a:spcPct val="90000"/>
            </a:lnSpc>
            <a:spcBef>
              <a:spcPct val="0"/>
            </a:spcBef>
            <a:spcAft>
              <a:spcPct val="35000"/>
            </a:spcAft>
          </a:pPr>
          <a:r>
            <a:rPr lang="en-US" sz="2000" b="1" kern="1200" dirty="0" smtClean="0">
              <a:solidFill>
                <a:schemeClr val="tx1"/>
              </a:solidFill>
              <a:latin typeface="Canva Sans Bold" charset="0"/>
            </a:rPr>
            <a:t>Founded in 2008, </a:t>
          </a:r>
          <a:r>
            <a:rPr lang="en-US" sz="2000" b="1" kern="1200" dirty="0" err="1" smtClean="0">
              <a:solidFill>
                <a:schemeClr val="tx1"/>
              </a:solidFill>
              <a:latin typeface="Canva Sans Bold" charset="0"/>
            </a:rPr>
            <a:t>Zomato</a:t>
          </a:r>
          <a:r>
            <a:rPr lang="en-US" sz="2000" b="1" kern="1200" dirty="0" smtClean="0">
              <a:solidFill>
                <a:schemeClr val="tx1"/>
              </a:solidFill>
              <a:latin typeface="Canva Sans Bold" charset="0"/>
            </a:rPr>
            <a:t> has expanded to over 20 countries, redefining how people connect with food. </a:t>
          </a:r>
          <a:endParaRPr lang="en-IN" sz="2000" b="1" kern="1200" dirty="0">
            <a:solidFill>
              <a:schemeClr val="tx1"/>
            </a:solidFill>
            <a:latin typeface="Canva Sans Bold" charset="0"/>
          </a:endParaRPr>
        </a:p>
      </dsp:txBody>
      <dsp:txXfrm rot="10800000">
        <a:off x="0" y="3611"/>
        <a:ext cx="17221200" cy="10635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EA3839-8FD4-4DBA-8500-89AB5587AC72}">
      <dsp:nvSpPr>
        <dsp:cNvPr id="0" name=""/>
        <dsp:cNvSpPr/>
      </dsp:nvSpPr>
      <dsp:spPr>
        <a:xfrm>
          <a:off x="0" y="0"/>
          <a:ext cx="14155549" cy="202311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b="1" kern="1200" dirty="0" smtClean="0">
              <a:solidFill>
                <a:schemeClr val="tx1"/>
              </a:solidFill>
              <a:latin typeface="Canva Sans Bold" charset="0"/>
            </a:rPr>
            <a:t>🔍 For users: Search restaurants by location, cuisine, ratings, or price; explore menus, reviews, and photos; order food or book tables easily.</a:t>
          </a:r>
          <a:endParaRPr lang="en-IN" sz="2800" b="1" kern="1200" dirty="0">
            <a:solidFill>
              <a:schemeClr val="tx1"/>
            </a:solidFill>
            <a:latin typeface="Canva Sans Bold" charset="0"/>
          </a:endParaRPr>
        </a:p>
      </dsp:txBody>
      <dsp:txXfrm>
        <a:off x="59255" y="59255"/>
        <a:ext cx="11972456" cy="1904600"/>
      </dsp:txXfrm>
    </dsp:sp>
    <dsp:sp modelId="{EB2D319C-D27C-4003-B7A8-EF0DF8B8A47F}">
      <dsp:nvSpPr>
        <dsp:cNvPr id="0" name=""/>
        <dsp:cNvSpPr/>
      </dsp:nvSpPr>
      <dsp:spPr>
        <a:xfrm>
          <a:off x="1249019" y="2360294"/>
          <a:ext cx="14155549" cy="202311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b="1" kern="1200" dirty="0" smtClean="0">
              <a:solidFill>
                <a:schemeClr val="tx1"/>
              </a:solidFill>
              <a:latin typeface="Canva Sans Bold" charset="0"/>
            </a:rPr>
            <a:t>🍴 For restaurants: Manage profiles, update menus, respond to feedback, and access performance insights.</a:t>
          </a:r>
          <a:endParaRPr lang="en-IN" sz="2800" b="1" kern="1200" dirty="0">
            <a:solidFill>
              <a:schemeClr val="tx1"/>
            </a:solidFill>
            <a:latin typeface="Canva Sans Bold" charset="0"/>
          </a:endParaRPr>
        </a:p>
      </dsp:txBody>
      <dsp:txXfrm>
        <a:off x="1308274" y="2419549"/>
        <a:ext cx="11472999" cy="1904599"/>
      </dsp:txXfrm>
    </dsp:sp>
    <dsp:sp modelId="{48062EE2-28D4-4AED-8F06-54465B8A85BC}">
      <dsp:nvSpPr>
        <dsp:cNvPr id="0" name=""/>
        <dsp:cNvSpPr/>
      </dsp:nvSpPr>
      <dsp:spPr>
        <a:xfrm>
          <a:off x="2498038" y="4720589"/>
          <a:ext cx="14155549" cy="202311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rtl="0">
            <a:lnSpc>
              <a:spcPct val="90000"/>
            </a:lnSpc>
            <a:spcBef>
              <a:spcPct val="0"/>
            </a:spcBef>
            <a:spcAft>
              <a:spcPct val="35000"/>
            </a:spcAft>
          </a:pPr>
          <a:r>
            <a:rPr lang="en-US" sz="2800" b="1" kern="1200" dirty="0" smtClean="0">
              <a:solidFill>
                <a:schemeClr val="tx1"/>
              </a:solidFill>
              <a:latin typeface="Canva Sans Bold" charset="0"/>
            </a:rPr>
            <a:t>🤝 Two-way system: Enhances food discovery and ordering for users while helping restaurants grow and serve better.</a:t>
          </a:r>
          <a:endParaRPr lang="en-IN" sz="2800" b="1" kern="1200" dirty="0">
            <a:solidFill>
              <a:schemeClr val="tx1"/>
            </a:solidFill>
            <a:latin typeface="Canva Sans Bold" charset="0"/>
          </a:endParaRPr>
        </a:p>
      </dsp:txBody>
      <dsp:txXfrm>
        <a:off x="2557293" y="4779844"/>
        <a:ext cx="11472999" cy="1904599"/>
      </dsp:txXfrm>
    </dsp:sp>
    <dsp:sp modelId="{0D5BED78-E152-4414-A3B5-21E4CE2FAA9D}">
      <dsp:nvSpPr>
        <dsp:cNvPr id="0" name=""/>
        <dsp:cNvSpPr/>
      </dsp:nvSpPr>
      <dsp:spPr>
        <a:xfrm>
          <a:off x="12840528" y="1534191"/>
          <a:ext cx="1315021" cy="1315021"/>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IN" sz="3600" kern="1200"/>
        </a:p>
      </dsp:txBody>
      <dsp:txXfrm>
        <a:off x="13136408" y="1534191"/>
        <a:ext cx="723261" cy="989553"/>
      </dsp:txXfrm>
    </dsp:sp>
    <dsp:sp modelId="{8969F30B-82C9-4F87-B47E-F084373F0B76}">
      <dsp:nvSpPr>
        <dsp:cNvPr id="0" name=""/>
        <dsp:cNvSpPr/>
      </dsp:nvSpPr>
      <dsp:spPr>
        <a:xfrm>
          <a:off x="14089547" y="3880999"/>
          <a:ext cx="1315021" cy="1315021"/>
        </a:xfrm>
        <a:prstGeom prst="downArrow">
          <a:avLst>
            <a:gd name="adj1" fmla="val 55000"/>
            <a:gd name="adj2" fmla="val 45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IN" sz="3600" kern="1200"/>
        </a:p>
      </dsp:txBody>
      <dsp:txXfrm>
        <a:off x="14385427" y="3880999"/>
        <a:ext cx="723261" cy="989553"/>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F2"/>
        </a:solidFill>
        <a:effectLst/>
      </p:bgPr>
    </p:bg>
    <p:spTree>
      <p:nvGrpSpPr>
        <p:cNvPr id="1" name=""/>
        <p:cNvGrpSpPr/>
        <p:nvPr/>
      </p:nvGrpSpPr>
      <p:grpSpPr>
        <a:xfrm>
          <a:off x="0" y="0"/>
          <a:ext cx="0" cy="0"/>
          <a:chOff x="0" y="0"/>
          <a:chExt cx="0" cy="0"/>
        </a:xfrm>
      </p:grpSpPr>
      <p:sp>
        <p:nvSpPr>
          <p:cNvPr id="2" name="TextBox 2"/>
          <p:cNvSpPr txBox="1"/>
          <p:nvPr/>
        </p:nvSpPr>
        <p:spPr>
          <a:xfrm>
            <a:off x="8402677" y="2530574"/>
            <a:ext cx="8856623" cy="3471205"/>
          </a:xfrm>
          <a:prstGeom prst="rect">
            <a:avLst/>
          </a:prstGeom>
        </p:spPr>
        <p:txBody>
          <a:bodyPr lIns="0" tIns="0" rIns="0" bIns="0" rtlCol="0" anchor="t">
            <a:spAutoFit/>
          </a:bodyPr>
          <a:lstStyle/>
          <a:p>
            <a:pPr algn="l">
              <a:lnSpc>
                <a:spcPts val="13974"/>
              </a:lnSpc>
            </a:pPr>
            <a:r>
              <a:rPr lang="en-US" sz="9981" spc="209">
                <a:solidFill>
                  <a:srgbClr val="2E2521"/>
                </a:solidFill>
                <a:latin typeface="DM Serif Display"/>
                <a:ea typeface="DM Serif Display"/>
                <a:cs typeface="DM Serif Display"/>
                <a:sym typeface="DM Serif Display"/>
              </a:rPr>
              <a:t>     ZOMATO</a:t>
            </a:r>
          </a:p>
          <a:p>
            <a:pPr algn="l">
              <a:lnSpc>
                <a:spcPts val="13974"/>
              </a:lnSpc>
            </a:pPr>
            <a:r>
              <a:rPr lang="en-US" sz="9981" spc="209">
                <a:solidFill>
                  <a:srgbClr val="2E2521"/>
                </a:solidFill>
                <a:latin typeface="DM Serif Display"/>
                <a:ea typeface="DM Serif Display"/>
                <a:cs typeface="DM Serif Display"/>
                <a:sym typeface="DM Serif Display"/>
              </a:rPr>
              <a:t> RESTAURANT</a:t>
            </a:r>
          </a:p>
        </p:txBody>
      </p:sp>
      <p:grpSp>
        <p:nvGrpSpPr>
          <p:cNvPr id="3" name="Group 3"/>
          <p:cNvGrpSpPr/>
          <p:nvPr/>
        </p:nvGrpSpPr>
        <p:grpSpPr>
          <a:xfrm>
            <a:off x="7303955" y="9102344"/>
            <a:ext cx="10984045" cy="1184656"/>
            <a:chOff x="0" y="0"/>
            <a:chExt cx="2892917" cy="312008"/>
          </a:xfrm>
        </p:grpSpPr>
        <p:sp>
          <p:nvSpPr>
            <p:cNvPr id="4" name="Freeform 4"/>
            <p:cNvSpPr/>
            <p:nvPr/>
          </p:nvSpPr>
          <p:spPr>
            <a:xfrm>
              <a:off x="0" y="0"/>
              <a:ext cx="2892917" cy="312008"/>
            </a:xfrm>
            <a:custGeom>
              <a:avLst/>
              <a:gdLst/>
              <a:ahLst/>
              <a:cxnLst/>
              <a:rect l="l" t="t" r="r" b="b"/>
              <a:pathLst>
                <a:path w="2892917" h="312008">
                  <a:moveTo>
                    <a:pt x="0" y="0"/>
                  </a:moveTo>
                  <a:lnTo>
                    <a:pt x="2892917" y="0"/>
                  </a:lnTo>
                  <a:lnTo>
                    <a:pt x="2892917" y="312008"/>
                  </a:lnTo>
                  <a:lnTo>
                    <a:pt x="0" y="312008"/>
                  </a:lnTo>
                  <a:close/>
                </a:path>
              </a:pathLst>
            </a:custGeom>
            <a:solidFill>
              <a:srgbClr val="2E2521"/>
            </a:solidFill>
          </p:spPr>
        </p:sp>
        <p:sp>
          <p:nvSpPr>
            <p:cNvPr id="5" name="TextBox 5"/>
            <p:cNvSpPr txBox="1"/>
            <p:nvPr/>
          </p:nvSpPr>
          <p:spPr>
            <a:xfrm>
              <a:off x="0" y="-38100"/>
              <a:ext cx="2892917" cy="350108"/>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0" y="0"/>
            <a:ext cx="8164795" cy="10287000"/>
            <a:chOff x="0" y="0"/>
            <a:chExt cx="2150399" cy="2709333"/>
          </a:xfrm>
        </p:grpSpPr>
        <p:sp>
          <p:nvSpPr>
            <p:cNvPr id="7" name="Freeform 7"/>
            <p:cNvSpPr/>
            <p:nvPr/>
          </p:nvSpPr>
          <p:spPr>
            <a:xfrm>
              <a:off x="0" y="0"/>
              <a:ext cx="2150399" cy="2709333"/>
            </a:xfrm>
            <a:custGeom>
              <a:avLst/>
              <a:gdLst/>
              <a:ahLst/>
              <a:cxnLst/>
              <a:rect l="l" t="t" r="r" b="b"/>
              <a:pathLst>
                <a:path w="2150399" h="2709333">
                  <a:moveTo>
                    <a:pt x="0" y="0"/>
                  </a:moveTo>
                  <a:lnTo>
                    <a:pt x="2150399" y="0"/>
                  </a:lnTo>
                  <a:lnTo>
                    <a:pt x="2150399" y="2709333"/>
                  </a:lnTo>
                  <a:lnTo>
                    <a:pt x="0" y="2709333"/>
                  </a:lnTo>
                  <a:close/>
                </a:path>
              </a:pathLst>
            </a:custGeom>
            <a:solidFill>
              <a:srgbClr val="CC4E27"/>
            </a:solidFill>
          </p:spPr>
        </p:sp>
        <p:sp>
          <p:nvSpPr>
            <p:cNvPr id="8" name="TextBox 8"/>
            <p:cNvSpPr txBox="1"/>
            <p:nvPr/>
          </p:nvSpPr>
          <p:spPr>
            <a:xfrm>
              <a:off x="0" y="-38100"/>
              <a:ext cx="2150399" cy="2747433"/>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472649" y="581312"/>
            <a:ext cx="7095318" cy="9113360"/>
            <a:chOff x="0" y="0"/>
            <a:chExt cx="1012956" cy="1301059"/>
          </a:xfrm>
        </p:grpSpPr>
        <p:sp>
          <p:nvSpPr>
            <p:cNvPr id="10" name="Freeform 10"/>
            <p:cNvSpPr/>
            <p:nvPr/>
          </p:nvSpPr>
          <p:spPr>
            <a:xfrm>
              <a:off x="0" y="0"/>
              <a:ext cx="1012956" cy="1301059"/>
            </a:xfrm>
            <a:custGeom>
              <a:avLst/>
              <a:gdLst/>
              <a:ahLst/>
              <a:cxnLst/>
              <a:rect l="l" t="t" r="r" b="b"/>
              <a:pathLst>
                <a:path w="1012956" h="1301059">
                  <a:moveTo>
                    <a:pt x="0" y="0"/>
                  </a:moveTo>
                  <a:lnTo>
                    <a:pt x="1012956" y="0"/>
                  </a:lnTo>
                  <a:lnTo>
                    <a:pt x="1012956" y="1301059"/>
                  </a:lnTo>
                  <a:lnTo>
                    <a:pt x="0" y="1301059"/>
                  </a:lnTo>
                  <a:close/>
                </a:path>
              </a:pathLst>
            </a:custGeom>
            <a:blipFill>
              <a:blip r:embed="rId2"/>
              <a:stretch>
                <a:fillRect t="-8428" b="-8428"/>
              </a:stretch>
            </a:blipFill>
          </p:spPr>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F2"/>
        </a:solidFill>
        <a:effectLst/>
      </p:bgPr>
    </p:bg>
    <p:spTree>
      <p:nvGrpSpPr>
        <p:cNvPr id="1" name=""/>
        <p:cNvGrpSpPr/>
        <p:nvPr/>
      </p:nvGrpSpPr>
      <p:grpSpPr>
        <a:xfrm>
          <a:off x="0" y="0"/>
          <a:ext cx="0" cy="0"/>
          <a:chOff x="0" y="0"/>
          <a:chExt cx="0" cy="0"/>
        </a:xfrm>
      </p:grpSpPr>
      <p:grpSp>
        <p:nvGrpSpPr>
          <p:cNvPr id="3" name="Group 3"/>
          <p:cNvGrpSpPr/>
          <p:nvPr/>
        </p:nvGrpSpPr>
        <p:grpSpPr>
          <a:xfrm>
            <a:off x="10460948" y="2574848"/>
            <a:ext cx="7513389" cy="6954310"/>
            <a:chOff x="0" y="0"/>
            <a:chExt cx="10017852" cy="9272413"/>
          </a:xfrm>
        </p:grpSpPr>
        <p:sp>
          <p:nvSpPr>
            <p:cNvPr id="4" name="Freeform 4"/>
            <p:cNvSpPr/>
            <p:nvPr/>
          </p:nvSpPr>
          <p:spPr>
            <a:xfrm>
              <a:off x="0" y="0"/>
              <a:ext cx="10017852" cy="9170813"/>
            </a:xfrm>
            <a:custGeom>
              <a:avLst/>
              <a:gdLst/>
              <a:ahLst/>
              <a:cxnLst/>
              <a:rect l="l" t="t" r="r" b="b"/>
              <a:pathLst>
                <a:path w="10017852" h="9170813">
                  <a:moveTo>
                    <a:pt x="0" y="0"/>
                  </a:moveTo>
                  <a:lnTo>
                    <a:pt x="10017852" y="0"/>
                  </a:lnTo>
                  <a:lnTo>
                    <a:pt x="10017852" y="9170813"/>
                  </a:lnTo>
                  <a:lnTo>
                    <a:pt x="0" y="9170813"/>
                  </a:lnTo>
                  <a:close/>
                </a:path>
              </a:pathLst>
            </a:custGeom>
            <a:solidFill>
              <a:srgbClr val="FFFAF2"/>
            </a:solidFill>
          </p:spPr>
        </p:sp>
        <p:sp>
          <p:nvSpPr>
            <p:cNvPr id="5" name="Freeform 5"/>
            <p:cNvSpPr/>
            <p:nvPr/>
          </p:nvSpPr>
          <p:spPr>
            <a:xfrm>
              <a:off x="0" y="0"/>
              <a:ext cx="10017852" cy="9272413"/>
            </a:xfrm>
            <a:custGeom>
              <a:avLst/>
              <a:gdLst/>
              <a:ahLst/>
              <a:cxnLst/>
              <a:rect l="l" t="t" r="r" b="b"/>
              <a:pathLst>
                <a:path w="10017852" h="9272413">
                  <a:moveTo>
                    <a:pt x="0" y="9170813"/>
                  </a:moveTo>
                  <a:lnTo>
                    <a:pt x="10017852" y="9170813"/>
                  </a:lnTo>
                  <a:lnTo>
                    <a:pt x="9890852" y="9272413"/>
                  </a:lnTo>
                  <a:cubicBezTo>
                    <a:pt x="9890852" y="9272413"/>
                    <a:pt x="8900252" y="9196213"/>
                    <a:pt x="8798652" y="9196213"/>
                  </a:cubicBezTo>
                  <a:lnTo>
                    <a:pt x="1219200" y="9196213"/>
                  </a:lnTo>
                  <a:cubicBezTo>
                    <a:pt x="1117600" y="9196213"/>
                    <a:pt x="127000" y="9272413"/>
                    <a:pt x="127000" y="9272413"/>
                  </a:cubicBezTo>
                  <a:lnTo>
                    <a:pt x="0" y="9170813"/>
                  </a:lnTo>
                  <a:lnTo>
                    <a:pt x="0" y="0"/>
                  </a:lnTo>
                  <a:lnTo>
                    <a:pt x="10017852" y="0"/>
                  </a:lnTo>
                  <a:lnTo>
                    <a:pt x="10017852" y="9170813"/>
                  </a:lnTo>
                  <a:lnTo>
                    <a:pt x="12700" y="9170813"/>
                  </a:lnTo>
                  <a:lnTo>
                    <a:pt x="12700" y="9158113"/>
                  </a:lnTo>
                  <a:lnTo>
                    <a:pt x="10005152" y="9158113"/>
                  </a:lnTo>
                  <a:lnTo>
                    <a:pt x="10005152" y="12700"/>
                  </a:lnTo>
                  <a:lnTo>
                    <a:pt x="12700" y="12700"/>
                  </a:lnTo>
                  <a:lnTo>
                    <a:pt x="12700" y="9170813"/>
                  </a:lnTo>
                </a:path>
              </a:pathLst>
            </a:custGeom>
            <a:solidFill>
              <a:srgbClr val="394C60">
                <a:alpha val="784"/>
              </a:srgbClr>
            </a:solidFill>
          </p:spPr>
        </p:sp>
        <p:sp>
          <p:nvSpPr>
            <p:cNvPr id="6" name="TextBox 6"/>
            <p:cNvSpPr txBox="1"/>
            <p:nvPr/>
          </p:nvSpPr>
          <p:spPr>
            <a:xfrm>
              <a:off x="0" y="-38100"/>
              <a:ext cx="10017852" cy="8751713"/>
            </a:xfrm>
            <a:prstGeom prst="rect">
              <a:avLst/>
            </a:prstGeom>
          </p:spPr>
          <p:txBody>
            <a:bodyPr lIns="203200" tIns="203200" rIns="203200" bIns="203200" rtlCol="0" anchor="t"/>
            <a:lstStyle/>
            <a:p>
              <a:pPr algn="l">
                <a:lnSpc>
                  <a:spcPts val="3359"/>
                </a:lnSpc>
              </a:pPr>
              <a:r>
                <a:rPr lang="en-US" sz="2399" dirty="0">
                  <a:solidFill>
                    <a:srgbClr val="000000"/>
                  </a:solidFill>
                  <a:latin typeface="Canva Sans"/>
                  <a:ea typeface="Canva Sans"/>
                  <a:cs typeface="Canva Sans"/>
                  <a:sym typeface="Canva Sans"/>
                </a:rPr>
                <a:t>•The graph shows that India and the United States have the highest number of restaurants opened, which means there is more competition in these countries.</a:t>
              </a:r>
            </a:p>
            <a:p>
              <a:pPr algn="l">
                <a:lnSpc>
                  <a:spcPts val="3359"/>
                </a:lnSpc>
              </a:pPr>
              <a:endParaRPr lang="en-US" sz="2399" dirty="0">
                <a:solidFill>
                  <a:srgbClr val="000000"/>
                </a:solidFill>
                <a:latin typeface="Canva Sans"/>
                <a:ea typeface="Canva Sans"/>
                <a:cs typeface="Canva Sans"/>
                <a:sym typeface="Canva Sans"/>
              </a:endParaRPr>
            </a:p>
            <a:p>
              <a:pPr algn="l">
                <a:lnSpc>
                  <a:spcPts val="3359"/>
                </a:lnSpc>
              </a:pPr>
              <a:r>
                <a:rPr lang="en-US" sz="2399" dirty="0">
                  <a:solidFill>
                    <a:srgbClr val="000000"/>
                  </a:solidFill>
                  <a:latin typeface="Canva Sans"/>
                  <a:ea typeface="Canva Sans"/>
                  <a:cs typeface="Canva Sans"/>
                  <a:sym typeface="Canva Sans"/>
                </a:rPr>
                <a:t>•Canada has the lowest number of restaurant openings over the years.</a:t>
              </a:r>
            </a:p>
            <a:p>
              <a:pPr algn="l">
                <a:lnSpc>
                  <a:spcPts val="3359"/>
                </a:lnSpc>
              </a:pPr>
              <a:endParaRPr lang="en-US" sz="2399" dirty="0">
                <a:solidFill>
                  <a:srgbClr val="000000"/>
                </a:solidFill>
                <a:latin typeface="Canva Sans"/>
                <a:ea typeface="Canva Sans"/>
                <a:cs typeface="Canva Sans"/>
                <a:sym typeface="Canva Sans"/>
              </a:endParaRPr>
            </a:p>
            <a:p>
              <a:pPr algn="l">
                <a:lnSpc>
                  <a:spcPts val="3359"/>
                </a:lnSpc>
              </a:pPr>
              <a:r>
                <a:rPr lang="en-US" sz="2399" dirty="0">
                  <a:solidFill>
                    <a:srgbClr val="000000"/>
                  </a:solidFill>
                  <a:latin typeface="Canva Sans"/>
                  <a:ea typeface="Canva Sans"/>
                  <a:cs typeface="Canva Sans"/>
                  <a:sym typeface="Canva Sans"/>
                </a:rPr>
                <a:t>•Other countries have between 20 to 80 restaurants opened.</a:t>
              </a:r>
            </a:p>
            <a:p>
              <a:pPr algn="l">
                <a:lnSpc>
                  <a:spcPts val="3359"/>
                </a:lnSpc>
              </a:pPr>
              <a:endParaRPr lang="en-US" sz="2399" dirty="0">
                <a:solidFill>
                  <a:srgbClr val="000000"/>
                </a:solidFill>
                <a:latin typeface="Canva Sans"/>
                <a:ea typeface="Canva Sans"/>
                <a:cs typeface="Canva Sans"/>
                <a:sym typeface="Canva Sans"/>
              </a:endParaRPr>
            </a:p>
            <a:p>
              <a:pPr algn="l">
                <a:lnSpc>
                  <a:spcPts val="3359"/>
                </a:lnSpc>
              </a:pPr>
              <a:r>
                <a:rPr lang="en-US" sz="2399" dirty="0">
                  <a:solidFill>
                    <a:srgbClr val="000000"/>
                  </a:solidFill>
                  <a:latin typeface="Canva Sans"/>
                  <a:ea typeface="Canva Sans"/>
                  <a:cs typeface="Canva Sans"/>
                  <a:sym typeface="Canva Sans"/>
                </a:rPr>
                <a:t>•This graph can help the management decide where to open new restaurants in the future.</a:t>
              </a:r>
            </a:p>
            <a:p>
              <a:pPr algn="l">
                <a:lnSpc>
                  <a:spcPts val="3359"/>
                </a:lnSpc>
              </a:pPr>
              <a:endParaRPr lang="en-US" sz="2399" dirty="0">
                <a:solidFill>
                  <a:srgbClr val="000000"/>
                </a:solidFill>
                <a:latin typeface="Canva Sans"/>
                <a:ea typeface="Canva Sans"/>
                <a:cs typeface="Canva Sans"/>
                <a:sym typeface="Canva Sans"/>
              </a:endParaRPr>
            </a:p>
          </p:txBody>
        </p:sp>
      </p:grpSp>
      <p:sp>
        <p:nvSpPr>
          <p:cNvPr id="7" name="TextBox 7"/>
          <p:cNvSpPr txBox="1"/>
          <p:nvPr/>
        </p:nvSpPr>
        <p:spPr>
          <a:xfrm>
            <a:off x="1962388" y="874556"/>
            <a:ext cx="14363224" cy="775843"/>
          </a:xfrm>
          <a:prstGeom prst="rect">
            <a:avLst/>
          </a:prstGeom>
        </p:spPr>
        <p:txBody>
          <a:bodyPr lIns="0" tIns="0" rIns="0" bIns="0" rtlCol="0" anchor="t">
            <a:spAutoFit/>
          </a:bodyPr>
          <a:lstStyle/>
          <a:p>
            <a:pPr algn="l">
              <a:lnSpc>
                <a:spcPts val="5936"/>
              </a:lnSpc>
            </a:pPr>
            <a:r>
              <a:rPr lang="en-US" sz="5600" spc="117">
                <a:solidFill>
                  <a:srgbClr val="2E2521"/>
                </a:solidFill>
                <a:latin typeface="DM Serif Display"/>
                <a:ea typeface="DM Serif Display"/>
                <a:cs typeface="DM Serif Display"/>
                <a:sym typeface="DM Serif Display"/>
              </a:rPr>
              <a:t>  RESTAURANT DISTRIBUTION BY COUNTRY</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261971"/>
            <a:ext cx="8362950" cy="513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F2"/>
        </a:solidFill>
        <a:effectLst/>
      </p:bgPr>
    </p:bg>
    <p:spTree>
      <p:nvGrpSpPr>
        <p:cNvPr id="1" name=""/>
        <p:cNvGrpSpPr/>
        <p:nvPr/>
      </p:nvGrpSpPr>
      <p:grpSpPr>
        <a:xfrm>
          <a:off x="0" y="0"/>
          <a:ext cx="0" cy="0"/>
          <a:chOff x="0" y="0"/>
          <a:chExt cx="0" cy="0"/>
        </a:xfrm>
      </p:grpSpPr>
      <p:grpSp>
        <p:nvGrpSpPr>
          <p:cNvPr id="3" name="Group 3"/>
          <p:cNvGrpSpPr/>
          <p:nvPr/>
        </p:nvGrpSpPr>
        <p:grpSpPr>
          <a:xfrm>
            <a:off x="10460948" y="2051049"/>
            <a:ext cx="7228740" cy="7374974"/>
            <a:chOff x="0" y="0"/>
            <a:chExt cx="9638320" cy="9833299"/>
          </a:xfrm>
        </p:grpSpPr>
        <p:sp>
          <p:nvSpPr>
            <p:cNvPr id="4" name="Freeform 4"/>
            <p:cNvSpPr/>
            <p:nvPr/>
          </p:nvSpPr>
          <p:spPr>
            <a:xfrm>
              <a:off x="0" y="0"/>
              <a:ext cx="9638320" cy="9731699"/>
            </a:xfrm>
            <a:custGeom>
              <a:avLst/>
              <a:gdLst/>
              <a:ahLst/>
              <a:cxnLst/>
              <a:rect l="l" t="t" r="r" b="b"/>
              <a:pathLst>
                <a:path w="9638320" h="9731699">
                  <a:moveTo>
                    <a:pt x="0" y="0"/>
                  </a:moveTo>
                  <a:lnTo>
                    <a:pt x="9638320" y="0"/>
                  </a:lnTo>
                  <a:lnTo>
                    <a:pt x="9638320" y="9731699"/>
                  </a:lnTo>
                  <a:lnTo>
                    <a:pt x="0" y="9731699"/>
                  </a:lnTo>
                  <a:close/>
                </a:path>
              </a:pathLst>
            </a:custGeom>
            <a:solidFill>
              <a:srgbClr val="FFFAF2"/>
            </a:solidFill>
          </p:spPr>
        </p:sp>
        <p:sp>
          <p:nvSpPr>
            <p:cNvPr id="5" name="Freeform 5"/>
            <p:cNvSpPr/>
            <p:nvPr/>
          </p:nvSpPr>
          <p:spPr>
            <a:xfrm>
              <a:off x="0" y="0"/>
              <a:ext cx="9638320" cy="9833299"/>
            </a:xfrm>
            <a:custGeom>
              <a:avLst/>
              <a:gdLst/>
              <a:ahLst/>
              <a:cxnLst/>
              <a:rect l="l" t="t" r="r" b="b"/>
              <a:pathLst>
                <a:path w="9638320" h="9833299">
                  <a:moveTo>
                    <a:pt x="0" y="9731699"/>
                  </a:moveTo>
                  <a:lnTo>
                    <a:pt x="9638320" y="9731699"/>
                  </a:lnTo>
                  <a:lnTo>
                    <a:pt x="9511320" y="9833299"/>
                  </a:lnTo>
                  <a:cubicBezTo>
                    <a:pt x="9511320" y="9833299"/>
                    <a:pt x="8520720" y="9757099"/>
                    <a:pt x="8419120" y="9757099"/>
                  </a:cubicBezTo>
                  <a:lnTo>
                    <a:pt x="1219200" y="9757099"/>
                  </a:lnTo>
                  <a:cubicBezTo>
                    <a:pt x="1117600" y="9757099"/>
                    <a:pt x="127000" y="9833299"/>
                    <a:pt x="127000" y="9833299"/>
                  </a:cubicBezTo>
                  <a:lnTo>
                    <a:pt x="0" y="9731699"/>
                  </a:lnTo>
                  <a:lnTo>
                    <a:pt x="0" y="0"/>
                  </a:lnTo>
                  <a:lnTo>
                    <a:pt x="9638320" y="0"/>
                  </a:lnTo>
                  <a:lnTo>
                    <a:pt x="9638320" y="9731699"/>
                  </a:lnTo>
                  <a:lnTo>
                    <a:pt x="12700" y="9731699"/>
                  </a:lnTo>
                  <a:lnTo>
                    <a:pt x="12700" y="9718999"/>
                  </a:lnTo>
                  <a:lnTo>
                    <a:pt x="9625620" y="9718999"/>
                  </a:lnTo>
                  <a:lnTo>
                    <a:pt x="9625620" y="12700"/>
                  </a:lnTo>
                  <a:lnTo>
                    <a:pt x="12700" y="12700"/>
                  </a:lnTo>
                  <a:lnTo>
                    <a:pt x="12700" y="9731699"/>
                  </a:lnTo>
                </a:path>
              </a:pathLst>
            </a:custGeom>
            <a:solidFill>
              <a:srgbClr val="394C60">
                <a:alpha val="784"/>
              </a:srgbClr>
            </a:solidFill>
          </p:spPr>
        </p:sp>
        <p:sp>
          <p:nvSpPr>
            <p:cNvPr id="6" name="TextBox 6"/>
            <p:cNvSpPr txBox="1"/>
            <p:nvPr/>
          </p:nvSpPr>
          <p:spPr>
            <a:xfrm>
              <a:off x="0" y="-38100"/>
              <a:ext cx="9638320" cy="9312599"/>
            </a:xfrm>
            <a:prstGeom prst="rect">
              <a:avLst/>
            </a:prstGeom>
          </p:spPr>
          <p:txBody>
            <a:bodyPr lIns="203200" tIns="203200" rIns="203200" bIns="203200" rtlCol="0" anchor="t"/>
            <a:lstStyle/>
            <a:p>
              <a:pPr algn="l">
                <a:lnSpc>
                  <a:spcPts val="3359"/>
                </a:lnSpc>
              </a:pPr>
              <a:r>
                <a:rPr lang="en-US" sz="2399" dirty="0">
                  <a:solidFill>
                    <a:srgbClr val="000000"/>
                  </a:solidFill>
                  <a:latin typeface="Canva Sans"/>
                  <a:ea typeface="Canva Sans"/>
                  <a:cs typeface="Canva Sans"/>
                  <a:sym typeface="Canva Sans"/>
                </a:rPr>
                <a:t>•In 2018, the highest number of restaurants were opened.</a:t>
              </a:r>
            </a:p>
            <a:p>
              <a:pPr algn="l">
                <a:lnSpc>
                  <a:spcPts val="3359"/>
                </a:lnSpc>
              </a:pPr>
              <a:endParaRPr lang="en-US" sz="2399" dirty="0">
                <a:solidFill>
                  <a:srgbClr val="000000"/>
                </a:solidFill>
                <a:latin typeface="Canva Sans"/>
                <a:ea typeface="Canva Sans"/>
                <a:cs typeface="Canva Sans"/>
                <a:sym typeface="Canva Sans"/>
              </a:endParaRPr>
            </a:p>
            <a:p>
              <a:pPr algn="l">
                <a:lnSpc>
                  <a:spcPts val="3359"/>
                </a:lnSpc>
              </a:pPr>
              <a:r>
                <a:rPr lang="en-US" sz="2399" dirty="0">
                  <a:solidFill>
                    <a:srgbClr val="000000"/>
                  </a:solidFill>
                  <a:latin typeface="Canva Sans"/>
                  <a:ea typeface="Canva Sans"/>
                  <a:cs typeface="Canva Sans"/>
                  <a:sym typeface="Canva Sans"/>
                </a:rPr>
                <a:t>•The year 2012 had the lowest number of restaurant openings.</a:t>
              </a:r>
            </a:p>
            <a:p>
              <a:pPr algn="l">
                <a:lnSpc>
                  <a:spcPts val="3359"/>
                </a:lnSpc>
              </a:pPr>
              <a:endParaRPr lang="en-US" sz="2399" dirty="0">
                <a:solidFill>
                  <a:srgbClr val="000000"/>
                </a:solidFill>
                <a:latin typeface="Canva Sans"/>
                <a:ea typeface="Canva Sans"/>
                <a:cs typeface="Canva Sans"/>
                <a:sym typeface="Canva Sans"/>
              </a:endParaRPr>
            </a:p>
            <a:p>
              <a:pPr algn="l">
                <a:lnSpc>
                  <a:spcPts val="3359"/>
                </a:lnSpc>
              </a:pPr>
              <a:r>
                <a:rPr lang="en-US" sz="2399" dirty="0">
                  <a:solidFill>
                    <a:srgbClr val="000000"/>
                  </a:solidFill>
                  <a:latin typeface="Canva Sans"/>
                  <a:ea typeface="Canva Sans"/>
                  <a:cs typeface="Canva Sans"/>
                  <a:sym typeface="Canva Sans"/>
                </a:rPr>
                <a:t>•Overall, from 2010 to 2018, the number of restaurants gradually increased each year.</a:t>
              </a:r>
            </a:p>
            <a:p>
              <a:pPr algn="l">
                <a:lnSpc>
                  <a:spcPts val="3359"/>
                </a:lnSpc>
              </a:pPr>
              <a:endParaRPr lang="en-US" sz="2399" dirty="0">
                <a:solidFill>
                  <a:srgbClr val="000000"/>
                </a:solidFill>
                <a:latin typeface="Canva Sans"/>
                <a:ea typeface="Canva Sans"/>
                <a:cs typeface="Canva Sans"/>
                <a:sym typeface="Canva Sans"/>
              </a:endParaRPr>
            </a:p>
            <a:p>
              <a:pPr algn="l">
                <a:lnSpc>
                  <a:spcPts val="3359"/>
                </a:lnSpc>
              </a:pPr>
              <a:r>
                <a:rPr lang="en-US" sz="2399" dirty="0">
                  <a:solidFill>
                    <a:srgbClr val="000000"/>
                  </a:solidFill>
                  <a:latin typeface="Canva Sans"/>
                  <a:ea typeface="Canva Sans"/>
                  <a:cs typeface="Canva Sans"/>
                  <a:sym typeface="Canva Sans"/>
                </a:rPr>
                <a:t>•This trend can be useful for future analysis to check if there are any changes in the pattern of restaurant openings.</a:t>
              </a:r>
            </a:p>
            <a:p>
              <a:pPr algn="l">
                <a:lnSpc>
                  <a:spcPts val="3359"/>
                </a:lnSpc>
              </a:pPr>
              <a:endParaRPr lang="en-US" sz="2399" dirty="0">
                <a:solidFill>
                  <a:srgbClr val="000000"/>
                </a:solidFill>
                <a:latin typeface="Canva Sans"/>
                <a:ea typeface="Canva Sans"/>
                <a:cs typeface="Canva Sans"/>
                <a:sym typeface="Canva Sans"/>
              </a:endParaRPr>
            </a:p>
          </p:txBody>
        </p:sp>
      </p:grpSp>
      <p:sp>
        <p:nvSpPr>
          <p:cNvPr id="7" name="TextBox 7"/>
          <p:cNvSpPr txBox="1"/>
          <p:nvPr/>
        </p:nvSpPr>
        <p:spPr>
          <a:xfrm>
            <a:off x="1028700" y="522731"/>
            <a:ext cx="16660988" cy="1528318"/>
          </a:xfrm>
          <a:prstGeom prst="rect">
            <a:avLst/>
          </a:prstGeom>
        </p:spPr>
        <p:txBody>
          <a:bodyPr lIns="0" tIns="0" rIns="0" bIns="0" rtlCol="0" anchor="t">
            <a:spAutoFit/>
          </a:bodyPr>
          <a:lstStyle/>
          <a:p>
            <a:pPr algn="ctr">
              <a:lnSpc>
                <a:spcPts val="5936"/>
              </a:lnSpc>
            </a:pPr>
            <a:r>
              <a:rPr lang="en-US" sz="5600" spc="117" dirty="0" smtClean="0">
                <a:solidFill>
                  <a:srgbClr val="2E2521"/>
                </a:solidFill>
                <a:latin typeface="DM Serif Display"/>
                <a:ea typeface="DM Serif Display"/>
                <a:cs typeface="DM Serif Display"/>
                <a:sym typeface="DM Serif Display"/>
              </a:rPr>
              <a:t>Number of Restaurants Opened in Each Year</a:t>
            </a:r>
            <a:endParaRPr lang="en-US" sz="5600" spc="117" dirty="0">
              <a:solidFill>
                <a:srgbClr val="2E2521"/>
              </a:solidFill>
              <a:latin typeface="DM Serif Display"/>
              <a:ea typeface="DM Serif Display"/>
              <a:cs typeface="DM Serif Display"/>
              <a:sym typeface="DM Serif Display"/>
            </a:endParaRPr>
          </a:p>
          <a:p>
            <a:pPr algn="l">
              <a:lnSpc>
                <a:spcPts val="5936"/>
              </a:lnSpc>
            </a:pPr>
            <a:endParaRPr lang="en-US" sz="5600" spc="117" dirty="0">
              <a:solidFill>
                <a:srgbClr val="2E2521"/>
              </a:solidFill>
              <a:latin typeface="DM Serif Display"/>
              <a:ea typeface="DM Serif Display"/>
              <a:cs typeface="DM Serif Display"/>
              <a:sym typeface="DM Serif Display"/>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369" y="2705100"/>
            <a:ext cx="8505825" cy="507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F2"/>
        </a:solidFill>
        <a:effectLst/>
      </p:bgPr>
    </p:bg>
    <p:spTree>
      <p:nvGrpSpPr>
        <p:cNvPr id="1" name=""/>
        <p:cNvGrpSpPr/>
        <p:nvPr/>
      </p:nvGrpSpPr>
      <p:grpSpPr>
        <a:xfrm>
          <a:off x="0" y="0"/>
          <a:ext cx="0" cy="0"/>
          <a:chOff x="0" y="0"/>
          <a:chExt cx="0" cy="0"/>
        </a:xfrm>
      </p:grpSpPr>
      <p:grpSp>
        <p:nvGrpSpPr>
          <p:cNvPr id="3" name="Group 3"/>
          <p:cNvGrpSpPr/>
          <p:nvPr/>
        </p:nvGrpSpPr>
        <p:grpSpPr>
          <a:xfrm>
            <a:off x="9957777" y="1708332"/>
            <a:ext cx="7533909" cy="7512400"/>
            <a:chOff x="0" y="-38100"/>
            <a:chExt cx="9955850" cy="9927428"/>
          </a:xfrm>
        </p:grpSpPr>
        <p:sp>
          <p:nvSpPr>
            <p:cNvPr id="4" name="Freeform 4"/>
            <p:cNvSpPr/>
            <p:nvPr/>
          </p:nvSpPr>
          <p:spPr>
            <a:xfrm>
              <a:off x="0" y="101600"/>
              <a:ext cx="9955850" cy="9787728"/>
            </a:xfrm>
            <a:custGeom>
              <a:avLst/>
              <a:gdLst/>
              <a:ahLst/>
              <a:cxnLst/>
              <a:rect l="l" t="t" r="r" b="b"/>
              <a:pathLst>
                <a:path w="9955850" h="9787728">
                  <a:moveTo>
                    <a:pt x="0" y="0"/>
                  </a:moveTo>
                  <a:lnTo>
                    <a:pt x="9955850" y="0"/>
                  </a:lnTo>
                  <a:lnTo>
                    <a:pt x="9955850" y="9787728"/>
                  </a:lnTo>
                  <a:lnTo>
                    <a:pt x="0" y="9787728"/>
                  </a:lnTo>
                  <a:close/>
                </a:path>
              </a:pathLst>
            </a:custGeom>
            <a:solidFill>
              <a:srgbClr val="FFFAF2"/>
            </a:solidFill>
          </p:spPr>
        </p:sp>
        <p:sp>
          <p:nvSpPr>
            <p:cNvPr id="5" name="Freeform 5"/>
            <p:cNvSpPr/>
            <p:nvPr/>
          </p:nvSpPr>
          <p:spPr>
            <a:xfrm>
              <a:off x="0" y="0"/>
              <a:ext cx="9955850" cy="9889328"/>
            </a:xfrm>
            <a:custGeom>
              <a:avLst/>
              <a:gdLst/>
              <a:ahLst/>
              <a:cxnLst/>
              <a:rect l="l" t="t" r="r" b="b"/>
              <a:pathLst>
                <a:path w="9955850" h="9889328">
                  <a:moveTo>
                    <a:pt x="0" y="9787728"/>
                  </a:moveTo>
                  <a:lnTo>
                    <a:pt x="9955850" y="9787728"/>
                  </a:lnTo>
                  <a:lnTo>
                    <a:pt x="9828850" y="9889328"/>
                  </a:lnTo>
                  <a:cubicBezTo>
                    <a:pt x="9828850" y="9889328"/>
                    <a:pt x="8838250" y="9813128"/>
                    <a:pt x="8736650" y="9813128"/>
                  </a:cubicBezTo>
                  <a:lnTo>
                    <a:pt x="1219200" y="9813128"/>
                  </a:lnTo>
                  <a:cubicBezTo>
                    <a:pt x="1117600" y="9813128"/>
                    <a:pt x="127000" y="9889328"/>
                    <a:pt x="127000" y="9889328"/>
                  </a:cubicBezTo>
                  <a:lnTo>
                    <a:pt x="0" y="9787728"/>
                  </a:lnTo>
                  <a:lnTo>
                    <a:pt x="0" y="0"/>
                  </a:lnTo>
                  <a:lnTo>
                    <a:pt x="9955850" y="0"/>
                  </a:lnTo>
                  <a:lnTo>
                    <a:pt x="9955850" y="9787728"/>
                  </a:lnTo>
                  <a:lnTo>
                    <a:pt x="12700" y="9787728"/>
                  </a:lnTo>
                  <a:lnTo>
                    <a:pt x="12700" y="9775028"/>
                  </a:lnTo>
                  <a:lnTo>
                    <a:pt x="9943150" y="9775028"/>
                  </a:lnTo>
                  <a:lnTo>
                    <a:pt x="9943150" y="12700"/>
                  </a:lnTo>
                  <a:lnTo>
                    <a:pt x="12700" y="12700"/>
                  </a:lnTo>
                  <a:lnTo>
                    <a:pt x="12700" y="9787728"/>
                  </a:lnTo>
                </a:path>
              </a:pathLst>
            </a:custGeom>
            <a:solidFill>
              <a:srgbClr val="394C60">
                <a:alpha val="784"/>
              </a:srgbClr>
            </a:solidFill>
          </p:spPr>
        </p:sp>
        <p:sp>
          <p:nvSpPr>
            <p:cNvPr id="6" name="TextBox 6"/>
            <p:cNvSpPr txBox="1"/>
            <p:nvPr/>
          </p:nvSpPr>
          <p:spPr>
            <a:xfrm>
              <a:off x="0" y="-38100"/>
              <a:ext cx="9955849" cy="9368628"/>
            </a:xfrm>
            <a:prstGeom prst="rect">
              <a:avLst/>
            </a:prstGeom>
          </p:spPr>
          <p:txBody>
            <a:bodyPr lIns="205024" tIns="205024" rIns="205024" bIns="205024" rtlCol="0" anchor="t"/>
            <a:lstStyle/>
            <a:p>
              <a:pPr marL="496567" lvl="1" indent="-248284">
                <a:lnSpc>
                  <a:spcPts val="2874"/>
                </a:lnSpc>
                <a:buFont typeface="Arial"/>
                <a:buChar char="•"/>
              </a:pPr>
              <a:r>
                <a:rPr lang="en-US" sz="2800" spc="91" dirty="0">
                  <a:solidFill>
                    <a:srgbClr val="000000"/>
                  </a:solidFill>
                  <a:latin typeface="Canva Sans" charset="0"/>
                  <a:ea typeface="Open Sauce"/>
                  <a:cs typeface="Open Sauce"/>
                  <a:sym typeface="Open Sauce"/>
                </a:rPr>
                <a:t>The number of votes gives an idea of the average footfall or customer engagement in restaurants across different countries.</a:t>
              </a:r>
            </a:p>
            <a:p>
              <a:pPr>
                <a:lnSpc>
                  <a:spcPts val="2874"/>
                </a:lnSpc>
              </a:pPr>
              <a:endParaRPr lang="en-US" sz="2800" spc="91" dirty="0">
                <a:solidFill>
                  <a:srgbClr val="000000"/>
                </a:solidFill>
                <a:latin typeface="Canva Sans" charset="0"/>
                <a:ea typeface="Open Sauce"/>
                <a:cs typeface="Open Sauce"/>
                <a:sym typeface="Open Sauce"/>
              </a:endParaRPr>
            </a:p>
            <a:p>
              <a:pPr marL="496567" lvl="1" indent="-248284">
                <a:lnSpc>
                  <a:spcPts val="2874"/>
                </a:lnSpc>
                <a:buFont typeface="Arial"/>
                <a:buChar char="•"/>
              </a:pPr>
              <a:r>
                <a:rPr lang="en-US" sz="2800" spc="91" dirty="0">
                  <a:solidFill>
                    <a:srgbClr val="000000"/>
                  </a:solidFill>
                  <a:latin typeface="Canva Sans" charset="0"/>
                  <a:ea typeface="Open Sauce"/>
                  <a:cs typeface="Open Sauce"/>
                  <a:sym typeface="Open Sauce"/>
                </a:rPr>
                <a:t>Indonesia has the highest average number of votes, suggesting more customer activity or feedback.</a:t>
              </a:r>
            </a:p>
            <a:p>
              <a:pPr>
                <a:lnSpc>
                  <a:spcPts val="2874"/>
                </a:lnSpc>
              </a:pPr>
              <a:endParaRPr lang="en-US" sz="2800" spc="91" dirty="0">
                <a:solidFill>
                  <a:srgbClr val="000000"/>
                </a:solidFill>
                <a:latin typeface="Canva Sans" charset="0"/>
                <a:ea typeface="Open Sauce"/>
                <a:cs typeface="Open Sauce"/>
                <a:sym typeface="Open Sauce"/>
              </a:endParaRPr>
            </a:p>
            <a:p>
              <a:pPr marL="496567" lvl="1" indent="-248284">
                <a:lnSpc>
                  <a:spcPts val="2874"/>
                </a:lnSpc>
                <a:buFont typeface="Arial"/>
                <a:buChar char="•"/>
              </a:pPr>
              <a:r>
                <a:rPr lang="en-US" sz="2800" spc="91" dirty="0">
                  <a:solidFill>
                    <a:srgbClr val="000000"/>
                  </a:solidFill>
                  <a:latin typeface="Canva Sans" charset="0"/>
                  <a:ea typeface="Open Sauce"/>
                  <a:cs typeface="Open Sauce"/>
                  <a:sym typeface="Open Sauce"/>
                </a:rPr>
                <a:t>Brazil and Singapore have the lowest average votes, indicating relatively lower customer interaction. </a:t>
              </a:r>
            </a:p>
            <a:p>
              <a:pPr algn="l">
                <a:lnSpc>
                  <a:spcPts val="3390"/>
                </a:lnSpc>
              </a:pPr>
              <a:endParaRPr lang="en-US" sz="2421" b="1" dirty="0">
                <a:solidFill>
                  <a:srgbClr val="000000"/>
                </a:solidFill>
                <a:latin typeface="Canva Sans" charset="0"/>
                <a:ea typeface="Canva Sans Bold"/>
                <a:cs typeface="Canva Sans Bold"/>
                <a:sym typeface="Canva Sans Bold"/>
              </a:endParaRPr>
            </a:p>
          </p:txBody>
        </p:sp>
      </p:grpSp>
      <p:sp>
        <p:nvSpPr>
          <p:cNvPr id="7" name="TextBox 7"/>
          <p:cNvSpPr txBox="1"/>
          <p:nvPr/>
        </p:nvSpPr>
        <p:spPr>
          <a:xfrm>
            <a:off x="1594476" y="302641"/>
            <a:ext cx="15664824" cy="756617"/>
          </a:xfrm>
          <a:prstGeom prst="rect">
            <a:avLst/>
          </a:prstGeom>
        </p:spPr>
        <p:txBody>
          <a:bodyPr lIns="0" tIns="0" rIns="0" bIns="0" rtlCol="0" anchor="t">
            <a:spAutoFit/>
          </a:bodyPr>
          <a:lstStyle/>
          <a:p>
            <a:pPr algn="l">
              <a:lnSpc>
                <a:spcPts val="5936"/>
              </a:lnSpc>
            </a:pPr>
            <a:r>
              <a:rPr lang="en-US" sz="5600" spc="117" dirty="0">
                <a:solidFill>
                  <a:srgbClr val="2E2521"/>
                </a:solidFill>
                <a:latin typeface="DM Serif Display"/>
                <a:ea typeface="DM Serif Display"/>
                <a:cs typeface="DM Serif Display"/>
                <a:sym typeface="DM Serif Display"/>
              </a:rPr>
              <a:t>     </a:t>
            </a:r>
            <a:r>
              <a:rPr lang="en-US" sz="5600" spc="117" dirty="0" smtClean="0">
                <a:solidFill>
                  <a:srgbClr val="2E2521"/>
                </a:solidFill>
                <a:latin typeface="DM Serif Display"/>
                <a:ea typeface="DM Serif Display"/>
                <a:cs typeface="DM Serif Display"/>
                <a:sym typeface="DM Serif Display"/>
              </a:rPr>
              <a:t>Average Number of Votes in Each Country</a:t>
            </a:r>
            <a:endParaRPr lang="en-US" sz="5600" spc="117" dirty="0">
              <a:solidFill>
                <a:srgbClr val="2E2521"/>
              </a:solidFill>
              <a:latin typeface="DM Serif Display"/>
              <a:ea typeface="DM Serif Display"/>
              <a:cs typeface="DM Serif Display"/>
              <a:sym typeface="DM Serif Display"/>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19300"/>
            <a:ext cx="8767763" cy="572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F2"/>
        </a:solidFill>
        <a:effectLst/>
      </p:bgPr>
    </p:bg>
    <p:spTree>
      <p:nvGrpSpPr>
        <p:cNvPr id="1" name=""/>
        <p:cNvGrpSpPr/>
        <p:nvPr/>
      </p:nvGrpSpPr>
      <p:grpSpPr>
        <a:xfrm>
          <a:off x="0" y="0"/>
          <a:ext cx="0" cy="0"/>
          <a:chOff x="0" y="0"/>
          <a:chExt cx="0" cy="0"/>
        </a:xfrm>
      </p:grpSpPr>
      <p:grpSp>
        <p:nvGrpSpPr>
          <p:cNvPr id="4" name="Group 4"/>
          <p:cNvGrpSpPr/>
          <p:nvPr/>
        </p:nvGrpSpPr>
        <p:grpSpPr>
          <a:xfrm>
            <a:off x="8588033" y="1618770"/>
            <a:ext cx="8689930" cy="8982168"/>
            <a:chOff x="0" y="0"/>
            <a:chExt cx="11586572" cy="11976223"/>
          </a:xfrm>
        </p:grpSpPr>
        <p:sp>
          <p:nvSpPr>
            <p:cNvPr id="5" name="Freeform 5"/>
            <p:cNvSpPr/>
            <p:nvPr/>
          </p:nvSpPr>
          <p:spPr>
            <a:xfrm>
              <a:off x="1858888" y="1143640"/>
              <a:ext cx="9702800" cy="10048950"/>
            </a:xfrm>
            <a:custGeom>
              <a:avLst/>
              <a:gdLst/>
              <a:ahLst/>
              <a:cxnLst/>
              <a:rect l="l" t="t" r="r" b="b"/>
              <a:pathLst>
                <a:path w="11561690" h="11048483">
                  <a:moveTo>
                    <a:pt x="0" y="0"/>
                  </a:moveTo>
                  <a:lnTo>
                    <a:pt x="11561690" y="0"/>
                  </a:lnTo>
                  <a:lnTo>
                    <a:pt x="11561690" y="11048483"/>
                  </a:lnTo>
                  <a:lnTo>
                    <a:pt x="0" y="11048483"/>
                  </a:lnTo>
                  <a:close/>
                </a:path>
              </a:pathLst>
            </a:custGeom>
            <a:solidFill>
              <a:srgbClr val="FFFAF2"/>
            </a:solidFill>
          </p:spPr>
          <p:txBody>
            <a:bodyPr/>
            <a:lstStyle/>
            <a:p>
              <a:pPr marL="496567" lvl="1" indent="-248284">
                <a:lnSpc>
                  <a:spcPts val="2874"/>
                </a:lnSpc>
                <a:buFont typeface="Arial"/>
                <a:buChar char="•"/>
              </a:pPr>
              <a:r>
                <a:rPr lang="en-US" sz="2800" spc="91" dirty="0">
                  <a:solidFill>
                    <a:srgbClr val="000000"/>
                  </a:solidFill>
                  <a:latin typeface="Canva Sans" charset="0"/>
                  <a:ea typeface="Open Sauce"/>
                  <a:cs typeface="Open Sauce"/>
                  <a:sym typeface="Open Sauce"/>
                </a:rPr>
                <a:t>The number of </a:t>
              </a:r>
              <a:r>
                <a:rPr lang="en-US" sz="2800" spc="91" dirty="0" smtClean="0">
                  <a:solidFill>
                    <a:srgbClr val="000000"/>
                  </a:solidFill>
                  <a:latin typeface="Canva Sans" charset="0"/>
                  <a:ea typeface="Open Sauce"/>
                  <a:cs typeface="Open Sauce"/>
                  <a:sym typeface="Open Sauce"/>
                </a:rPr>
                <a:t>rating gives </a:t>
              </a:r>
              <a:r>
                <a:rPr lang="en-US" sz="2800" spc="91" dirty="0">
                  <a:solidFill>
                    <a:srgbClr val="000000"/>
                  </a:solidFill>
                  <a:latin typeface="Canva Sans" charset="0"/>
                  <a:ea typeface="Open Sauce"/>
                  <a:cs typeface="Open Sauce"/>
                  <a:sym typeface="Open Sauce"/>
                </a:rPr>
                <a:t>an idea of the average </a:t>
              </a:r>
              <a:r>
                <a:rPr lang="en-US" sz="2800" spc="91" dirty="0" smtClean="0">
                  <a:solidFill>
                    <a:srgbClr val="000000"/>
                  </a:solidFill>
                  <a:latin typeface="Canva Sans" charset="0"/>
                  <a:ea typeface="Open Sauce"/>
                  <a:cs typeface="Open Sauce"/>
                  <a:sym typeface="Open Sauce"/>
                </a:rPr>
                <a:t> </a:t>
              </a:r>
              <a:r>
                <a:rPr lang="en-US" sz="2800" spc="91" dirty="0">
                  <a:solidFill>
                    <a:srgbClr val="000000"/>
                  </a:solidFill>
                  <a:latin typeface="Canva Sans" charset="0"/>
                  <a:ea typeface="Open Sauce"/>
                  <a:cs typeface="Open Sauce"/>
                  <a:sym typeface="Open Sauce"/>
                </a:rPr>
                <a:t>customer engagement in restaurants across different countries.</a:t>
              </a:r>
            </a:p>
            <a:p>
              <a:pPr>
                <a:lnSpc>
                  <a:spcPts val="2874"/>
                </a:lnSpc>
              </a:pPr>
              <a:endParaRPr lang="en-US" sz="2800" spc="91" dirty="0">
                <a:solidFill>
                  <a:srgbClr val="000000"/>
                </a:solidFill>
                <a:latin typeface="Canva Sans" charset="0"/>
                <a:ea typeface="Open Sauce"/>
                <a:cs typeface="Open Sauce"/>
                <a:sym typeface="Open Sauce"/>
              </a:endParaRPr>
            </a:p>
            <a:p>
              <a:pPr marL="496567" lvl="1" indent="-248284">
                <a:lnSpc>
                  <a:spcPts val="2874"/>
                </a:lnSpc>
                <a:buFont typeface="Arial"/>
                <a:buChar char="•"/>
              </a:pPr>
              <a:r>
                <a:rPr lang="en-US" sz="2800" spc="91" dirty="0" smtClean="0">
                  <a:solidFill>
                    <a:srgbClr val="000000"/>
                  </a:solidFill>
                  <a:latin typeface="Canva Sans" charset="0"/>
                  <a:ea typeface="Open Sauce"/>
                  <a:cs typeface="Open Sauce"/>
                  <a:sym typeface="Open Sauce"/>
                </a:rPr>
                <a:t>Philippines has </a:t>
              </a:r>
              <a:r>
                <a:rPr lang="en-US" sz="2800" spc="91" dirty="0">
                  <a:solidFill>
                    <a:srgbClr val="000000"/>
                  </a:solidFill>
                  <a:latin typeface="Canva Sans" charset="0"/>
                  <a:ea typeface="Open Sauce"/>
                  <a:cs typeface="Open Sauce"/>
                  <a:sym typeface="Open Sauce"/>
                </a:rPr>
                <a:t>the highest average number of </a:t>
              </a:r>
              <a:r>
                <a:rPr lang="en-US" sz="2800" spc="91" dirty="0" smtClean="0">
                  <a:solidFill>
                    <a:srgbClr val="000000"/>
                  </a:solidFill>
                  <a:latin typeface="Canva Sans" charset="0"/>
                  <a:ea typeface="Open Sauce"/>
                  <a:cs typeface="Open Sauce"/>
                  <a:sym typeface="Open Sauce"/>
                </a:rPr>
                <a:t>ratings, </a:t>
              </a:r>
              <a:r>
                <a:rPr lang="en-US" sz="2800" spc="91" dirty="0">
                  <a:solidFill>
                    <a:srgbClr val="000000"/>
                  </a:solidFill>
                  <a:latin typeface="Canva Sans" charset="0"/>
                  <a:ea typeface="Open Sauce"/>
                  <a:cs typeface="Open Sauce"/>
                  <a:sym typeface="Open Sauce"/>
                </a:rPr>
                <a:t>suggesting more customer activity or feedback.</a:t>
              </a:r>
            </a:p>
            <a:p>
              <a:pPr>
                <a:lnSpc>
                  <a:spcPts val="2874"/>
                </a:lnSpc>
              </a:pPr>
              <a:endParaRPr lang="en-US" sz="2800" spc="91" dirty="0">
                <a:solidFill>
                  <a:srgbClr val="000000"/>
                </a:solidFill>
                <a:latin typeface="Canva Sans" charset="0"/>
                <a:ea typeface="Open Sauce"/>
                <a:cs typeface="Open Sauce"/>
                <a:sym typeface="Open Sauce"/>
              </a:endParaRPr>
            </a:p>
            <a:p>
              <a:pPr marL="496567" lvl="1" indent="-248284">
                <a:lnSpc>
                  <a:spcPts val="2874"/>
                </a:lnSpc>
                <a:buFont typeface="Arial"/>
                <a:buChar char="•"/>
              </a:pPr>
              <a:r>
                <a:rPr lang="en-US" sz="2800" spc="91" dirty="0" smtClean="0">
                  <a:solidFill>
                    <a:srgbClr val="000000"/>
                  </a:solidFill>
                  <a:latin typeface="Canva Sans" charset="0"/>
                  <a:ea typeface="Open Sauce"/>
                  <a:cs typeface="Open Sauce"/>
                  <a:sym typeface="Open Sauce"/>
                </a:rPr>
                <a:t>India and </a:t>
              </a:r>
              <a:r>
                <a:rPr lang="en-US" sz="2800" spc="91" dirty="0">
                  <a:solidFill>
                    <a:srgbClr val="000000"/>
                  </a:solidFill>
                  <a:latin typeface="Canva Sans" charset="0"/>
                  <a:ea typeface="Open Sauce"/>
                  <a:cs typeface="Open Sauce"/>
                  <a:sym typeface="Open Sauce"/>
                </a:rPr>
                <a:t>Singapore have the lowest average </a:t>
              </a:r>
              <a:r>
                <a:rPr lang="en-US" sz="2800" spc="91" dirty="0" smtClean="0">
                  <a:solidFill>
                    <a:srgbClr val="000000"/>
                  </a:solidFill>
                  <a:latin typeface="Canva Sans" charset="0"/>
                  <a:ea typeface="Open Sauce"/>
                  <a:cs typeface="Open Sauce"/>
                  <a:sym typeface="Open Sauce"/>
                </a:rPr>
                <a:t>ratings, </a:t>
              </a:r>
              <a:r>
                <a:rPr lang="en-US" sz="2800" spc="91" dirty="0">
                  <a:solidFill>
                    <a:srgbClr val="000000"/>
                  </a:solidFill>
                  <a:latin typeface="Canva Sans" charset="0"/>
                  <a:ea typeface="Open Sauce"/>
                  <a:cs typeface="Open Sauce"/>
                  <a:sym typeface="Open Sauce"/>
                </a:rPr>
                <a:t>indicating relatively lower customer interaction. </a:t>
              </a:r>
            </a:p>
            <a:p>
              <a:endParaRPr lang="en-IN" dirty="0"/>
            </a:p>
          </p:txBody>
        </p:sp>
        <p:sp>
          <p:nvSpPr>
            <p:cNvPr id="6" name="Freeform 6"/>
            <p:cNvSpPr/>
            <p:nvPr/>
          </p:nvSpPr>
          <p:spPr>
            <a:xfrm>
              <a:off x="0" y="0"/>
              <a:ext cx="11561690" cy="11150083"/>
            </a:xfrm>
            <a:custGeom>
              <a:avLst/>
              <a:gdLst/>
              <a:ahLst/>
              <a:cxnLst/>
              <a:rect l="l" t="t" r="r" b="b"/>
              <a:pathLst>
                <a:path w="11561690" h="11150083">
                  <a:moveTo>
                    <a:pt x="0" y="11048483"/>
                  </a:moveTo>
                  <a:lnTo>
                    <a:pt x="11561690" y="11048483"/>
                  </a:lnTo>
                  <a:lnTo>
                    <a:pt x="11434690" y="11150083"/>
                  </a:lnTo>
                  <a:cubicBezTo>
                    <a:pt x="11434690" y="11150083"/>
                    <a:pt x="10444090" y="11073883"/>
                    <a:pt x="10342490" y="11073883"/>
                  </a:cubicBezTo>
                  <a:lnTo>
                    <a:pt x="1219200" y="11073883"/>
                  </a:lnTo>
                  <a:cubicBezTo>
                    <a:pt x="1117600" y="11073883"/>
                    <a:pt x="127000" y="11150083"/>
                    <a:pt x="127000" y="11150083"/>
                  </a:cubicBezTo>
                  <a:lnTo>
                    <a:pt x="0" y="11048483"/>
                  </a:lnTo>
                  <a:lnTo>
                    <a:pt x="0" y="0"/>
                  </a:lnTo>
                  <a:lnTo>
                    <a:pt x="11561690" y="0"/>
                  </a:lnTo>
                  <a:lnTo>
                    <a:pt x="11561690" y="11048483"/>
                  </a:lnTo>
                  <a:lnTo>
                    <a:pt x="12700" y="11048483"/>
                  </a:lnTo>
                  <a:lnTo>
                    <a:pt x="12700" y="11035783"/>
                  </a:lnTo>
                  <a:lnTo>
                    <a:pt x="11548990" y="11035783"/>
                  </a:lnTo>
                  <a:lnTo>
                    <a:pt x="11548990" y="12700"/>
                  </a:lnTo>
                  <a:lnTo>
                    <a:pt x="12700" y="12700"/>
                  </a:lnTo>
                  <a:lnTo>
                    <a:pt x="12700" y="11048483"/>
                  </a:lnTo>
                </a:path>
              </a:pathLst>
            </a:custGeom>
            <a:solidFill>
              <a:srgbClr val="394C60">
                <a:alpha val="784"/>
              </a:srgbClr>
            </a:solidFill>
          </p:spPr>
        </p:sp>
        <p:sp>
          <p:nvSpPr>
            <p:cNvPr id="7" name="TextBox 7"/>
            <p:cNvSpPr txBox="1"/>
            <p:nvPr/>
          </p:nvSpPr>
          <p:spPr>
            <a:xfrm>
              <a:off x="24883" y="1346840"/>
              <a:ext cx="11561689" cy="10629383"/>
            </a:xfrm>
            <a:prstGeom prst="rect">
              <a:avLst/>
            </a:prstGeom>
          </p:spPr>
          <p:txBody>
            <a:bodyPr lIns="203200" tIns="203200" rIns="203200" bIns="203200" rtlCol="0" anchor="t"/>
            <a:lstStyle/>
            <a:p>
              <a:pPr algn="l">
                <a:lnSpc>
                  <a:spcPts val="3359"/>
                </a:lnSpc>
              </a:pPr>
              <a:endParaRPr lang="en-US" sz="2399" b="1" dirty="0">
                <a:solidFill>
                  <a:srgbClr val="000000"/>
                </a:solidFill>
                <a:latin typeface="Canva Sans Bold"/>
                <a:ea typeface="Canva Sans Bold"/>
                <a:cs typeface="Canva Sans Bold"/>
                <a:sym typeface="Canva Sans Bold"/>
              </a:endParaRPr>
            </a:p>
          </p:txBody>
        </p:sp>
      </p:grpSp>
      <p:sp>
        <p:nvSpPr>
          <p:cNvPr id="8" name="TextBox 8"/>
          <p:cNvSpPr txBox="1"/>
          <p:nvPr/>
        </p:nvSpPr>
        <p:spPr>
          <a:xfrm>
            <a:off x="1706292" y="494777"/>
            <a:ext cx="15553008" cy="775843"/>
          </a:xfrm>
          <a:prstGeom prst="rect">
            <a:avLst/>
          </a:prstGeom>
        </p:spPr>
        <p:txBody>
          <a:bodyPr lIns="0" tIns="0" rIns="0" bIns="0" rtlCol="0" anchor="t">
            <a:spAutoFit/>
          </a:bodyPr>
          <a:lstStyle/>
          <a:p>
            <a:pPr algn="l">
              <a:lnSpc>
                <a:spcPts val="5936"/>
              </a:lnSpc>
            </a:pPr>
            <a:r>
              <a:rPr lang="en-US" sz="5600" spc="117" dirty="0" smtClean="0">
                <a:solidFill>
                  <a:srgbClr val="2E2521"/>
                </a:solidFill>
                <a:latin typeface="DM Serif Display"/>
                <a:ea typeface="DM Serif Display"/>
                <a:cs typeface="DM Serif Display"/>
                <a:sym typeface="DM Serif Display"/>
              </a:rPr>
              <a:t>Average Number of Ratings in Each Country</a:t>
            </a:r>
            <a:endParaRPr lang="en-US" sz="5600" spc="117" dirty="0">
              <a:solidFill>
                <a:srgbClr val="2E2521"/>
              </a:solidFill>
              <a:latin typeface="DM Serif Display"/>
              <a:ea typeface="DM Serif Display"/>
              <a:cs typeface="DM Serif Display"/>
              <a:sym typeface="DM Serif Display"/>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049" y="2702766"/>
            <a:ext cx="8507747" cy="563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F2"/>
        </a:solidFill>
        <a:effectLst/>
      </p:bgPr>
    </p:bg>
    <p:spTree>
      <p:nvGrpSpPr>
        <p:cNvPr id="1" name=""/>
        <p:cNvGrpSpPr/>
        <p:nvPr/>
      </p:nvGrpSpPr>
      <p:grpSpPr>
        <a:xfrm>
          <a:off x="0" y="0"/>
          <a:ext cx="0" cy="0"/>
          <a:chOff x="0" y="0"/>
          <a:chExt cx="0" cy="0"/>
        </a:xfrm>
      </p:grpSpPr>
      <p:sp>
        <p:nvSpPr>
          <p:cNvPr id="6" name="TextBox 6"/>
          <p:cNvSpPr txBox="1"/>
          <p:nvPr/>
        </p:nvSpPr>
        <p:spPr>
          <a:xfrm>
            <a:off x="233425" y="494994"/>
            <a:ext cx="17821150" cy="767198"/>
          </a:xfrm>
          <a:prstGeom prst="rect">
            <a:avLst/>
          </a:prstGeom>
        </p:spPr>
        <p:txBody>
          <a:bodyPr lIns="0" tIns="0" rIns="0" bIns="0" rtlCol="0" anchor="t">
            <a:spAutoFit/>
          </a:bodyPr>
          <a:lstStyle/>
          <a:p>
            <a:pPr algn="ctr">
              <a:lnSpc>
                <a:spcPts val="6129"/>
              </a:lnSpc>
            </a:pPr>
            <a:r>
              <a:rPr lang="en-US" sz="4800" spc="121" dirty="0" smtClean="0">
                <a:solidFill>
                  <a:srgbClr val="2E2521"/>
                </a:solidFill>
                <a:latin typeface="DM Serif Display"/>
                <a:ea typeface="DM Serif Display"/>
                <a:cs typeface="DM Serif Display"/>
                <a:sym typeface="DM Serif Display"/>
              </a:rPr>
              <a:t>Suggested Countries Having Less Competition</a:t>
            </a:r>
            <a:endParaRPr lang="en-US" sz="4800" spc="121" dirty="0">
              <a:solidFill>
                <a:srgbClr val="2E2521"/>
              </a:solidFill>
              <a:latin typeface="DM Serif Display"/>
              <a:ea typeface="DM Serif Display"/>
              <a:cs typeface="DM Serif Display"/>
              <a:sym typeface="DM Serif Display"/>
            </a:endParaRPr>
          </a:p>
        </p:txBody>
      </p:sp>
      <p:sp>
        <p:nvSpPr>
          <p:cNvPr id="7" name="TextBox 6"/>
          <p:cNvSpPr txBox="1"/>
          <p:nvPr/>
        </p:nvSpPr>
        <p:spPr>
          <a:xfrm>
            <a:off x="990600" y="1409700"/>
            <a:ext cx="16611600" cy="1569660"/>
          </a:xfrm>
          <a:prstGeom prst="rect">
            <a:avLst/>
          </a:prstGeom>
          <a:noFill/>
        </p:spPr>
        <p:txBody>
          <a:bodyPr wrap="square" rtlCol="0">
            <a:spAutoFit/>
          </a:bodyPr>
          <a:lstStyle/>
          <a:p>
            <a:r>
              <a:rPr lang="en-US" sz="2400" dirty="0">
                <a:solidFill>
                  <a:srgbClr val="000000"/>
                </a:solidFill>
                <a:latin typeface="Canva Sans"/>
                <a:ea typeface="Canva Sans"/>
                <a:cs typeface="Canva Sans"/>
                <a:sym typeface="Canva Sans"/>
              </a:rPr>
              <a:t>To identify ideal countries for expansion, I started by analyzing regions with lower restaurant competition but good customer engagement. The goal was to find less saturated markets that still show strong potential, based on demand signals like vote count. </a:t>
            </a:r>
          </a:p>
          <a:p>
            <a:endParaRPr lang="en-IN" sz="2400" dirty="0">
              <a:latin typeface="Canva Sans" charset="0"/>
            </a:endParaRPr>
          </a:p>
        </p:txBody>
      </p:sp>
      <p:sp>
        <p:nvSpPr>
          <p:cNvPr id="10" name="TextBox 9"/>
          <p:cNvSpPr txBox="1"/>
          <p:nvPr/>
        </p:nvSpPr>
        <p:spPr>
          <a:xfrm>
            <a:off x="838200" y="3543300"/>
            <a:ext cx="5486400" cy="5681042"/>
          </a:xfrm>
          <a:prstGeom prst="rect">
            <a:avLst/>
          </a:prstGeom>
          <a:noFill/>
        </p:spPr>
        <p:txBody>
          <a:bodyPr wrap="square" rtlCol="0">
            <a:spAutoFit/>
          </a:bodyPr>
          <a:lstStyle/>
          <a:p>
            <a:pPr algn="ctr">
              <a:lnSpc>
                <a:spcPts val="3543"/>
              </a:lnSpc>
            </a:pPr>
            <a:r>
              <a:rPr lang="en-US" sz="2530" b="1" dirty="0" smtClean="0">
                <a:solidFill>
                  <a:srgbClr val="000000"/>
                </a:solidFill>
                <a:latin typeface="Canva Sans Bold"/>
                <a:ea typeface="Canva Sans Bold"/>
                <a:cs typeface="Canva Sans Bold"/>
                <a:sym typeface="Canva Sans Bold"/>
              </a:rPr>
              <a:t>Canada</a:t>
            </a:r>
            <a:endParaRPr lang="en-US" sz="2530" b="1" dirty="0">
              <a:solidFill>
                <a:srgbClr val="000000"/>
              </a:solidFill>
              <a:latin typeface="Canva Sans Bold"/>
              <a:ea typeface="Canva Sans Bold"/>
              <a:cs typeface="Canva Sans Bold"/>
              <a:sym typeface="Canva Sans Bold"/>
            </a:endParaRPr>
          </a:p>
          <a:p>
            <a:pPr>
              <a:lnSpc>
                <a:spcPts val="3123"/>
              </a:lnSpc>
            </a:pPr>
            <a:r>
              <a:rPr lang="en-US" sz="2230" dirty="0">
                <a:solidFill>
                  <a:srgbClr val="000000"/>
                </a:solidFill>
                <a:latin typeface="Canva Sans"/>
                <a:ea typeface="Canva Sans"/>
                <a:cs typeface="Canva Sans"/>
                <a:sym typeface="Canva Sans"/>
              </a:rPr>
              <a:t>•</a:t>
            </a:r>
            <a:r>
              <a:rPr lang="en-US" sz="2400" dirty="0">
                <a:solidFill>
                  <a:srgbClr val="000000"/>
                </a:solidFill>
                <a:latin typeface="Canva Sans"/>
                <a:ea typeface="Canva Sans"/>
                <a:cs typeface="Canva Sans"/>
                <a:sym typeface="Canva Sans"/>
              </a:rPr>
              <a:t>Only 4 restaurants across 4 cities, so there’s plenty of room to grow</a:t>
            </a:r>
            <a:r>
              <a:rPr lang="en-US" sz="2400" dirty="0" smtClean="0">
                <a:solidFill>
                  <a:srgbClr val="000000"/>
                </a:solidFill>
                <a:latin typeface="Canva Sans"/>
                <a:ea typeface="Canva Sans"/>
                <a:cs typeface="Canva Sans"/>
                <a:sym typeface="Canva Sans"/>
              </a:rPr>
              <a:t>.</a:t>
            </a:r>
          </a:p>
          <a:p>
            <a:pPr>
              <a:lnSpc>
                <a:spcPts val="3123"/>
              </a:lnSpc>
            </a:pPr>
            <a:endParaRPr lang="en-US" sz="2400" dirty="0">
              <a:solidFill>
                <a:srgbClr val="000000"/>
              </a:solidFill>
              <a:latin typeface="Canva Sans"/>
              <a:ea typeface="Canva Sans"/>
              <a:cs typeface="Canva Sans"/>
              <a:sym typeface="Canva Sans"/>
            </a:endParaRPr>
          </a:p>
          <a:p>
            <a:pPr>
              <a:lnSpc>
                <a:spcPts val="3123"/>
              </a:lnSpc>
            </a:pPr>
            <a:r>
              <a:rPr lang="en-US" sz="2400" dirty="0">
                <a:solidFill>
                  <a:srgbClr val="000000"/>
                </a:solidFill>
                <a:latin typeface="Canva Sans"/>
                <a:ea typeface="Canva Sans"/>
                <a:cs typeface="Canva Sans"/>
                <a:sym typeface="Canva Sans"/>
              </a:rPr>
              <a:t>•Having less customer satisfaction means we can improve and make a real difference</a:t>
            </a:r>
            <a:r>
              <a:rPr lang="en-US" sz="2400" dirty="0" smtClean="0">
                <a:solidFill>
                  <a:srgbClr val="000000"/>
                </a:solidFill>
                <a:latin typeface="Canva Sans"/>
                <a:ea typeface="Canva Sans"/>
                <a:cs typeface="Canva Sans"/>
                <a:sym typeface="Canva Sans"/>
              </a:rPr>
              <a:t>.</a:t>
            </a:r>
          </a:p>
          <a:p>
            <a:pPr>
              <a:lnSpc>
                <a:spcPts val="3123"/>
              </a:lnSpc>
            </a:pPr>
            <a:endParaRPr lang="en-US" sz="2400" dirty="0">
              <a:solidFill>
                <a:srgbClr val="000000"/>
              </a:solidFill>
              <a:latin typeface="Canva Sans"/>
              <a:ea typeface="Canva Sans"/>
              <a:cs typeface="Canva Sans"/>
              <a:sym typeface="Canva Sans"/>
            </a:endParaRPr>
          </a:p>
          <a:p>
            <a:pPr>
              <a:lnSpc>
                <a:spcPts val="3123"/>
              </a:lnSpc>
            </a:pPr>
            <a:r>
              <a:rPr lang="en-US" sz="2400" dirty="0">
                <a:solidFill>
                  <a:srgbClr val="000000"/>
                </a:solidFill>
                <a:latin typeface="Canva Sans"/>
                <a:ea typeface="Canva Sans"/>
                <a:cs typeface="Canva Sans"/>
                <a:sym typeface="Canva Sans"/>
              </a:rPr>
              <a:t>•By carefully expanding into new cities and focusing on quality, we can capture untapped markets and build a strong competitive advantage.</a:t>
            </a:r>
          </a:p>
          <a:p>
            <a:endParaRPr lang="en-IN" sz="2400" dirty="0">
              <a:latin typeface="Canva Sans" charset="0"/>
            </a:endParaRPr>
          </a:p>
        </p:txBody>
      </p:sp>
      <p:sp>
        <p:nvSpPr>
          <p:cNvPr id="12" name="TextBox 11"/>
          <p:cNvSpPr txBox="1"/>
          <p:nvPr/>
        </p:nvSpPr>
        <p:spPr>
          <a:xfrm>
            <a:off x="6324600" y="3543300"/>
            <a:ext cx="5867400" cy="5283498"/>
          </a:xfrm>
          <a:prstGeom prst="rect">
            <a:avLst/>
          </a:prstGeom>
          <a:noFill/>
        </p:spPr>
        <p:txBody>
          <a:bodyPr wrap="square" rtlCol="0">
            <a:spAutoFit/>
          </a:bodyPr>
          <a:lstStyle/>
          <a:p>
            <a:pPr algn="ctr">
              <a:lnSpc>
                <a:spcPts val="3543"/>
              </a:lnSpc>
            </a:pPr>
            <a:r>
              <a:rPr lang="en-US" sz="2530" b="1" dirty="0" smtClean="0">
                <a:solidFill>
                  <a:srgbClr val="000000"/>
                </a:solidFill>
                <a:latin typeface="Canva Sans Bold"/>
                <a:ea typeface="Canva Sans Bold"/>
                <a:cs typeface="Canva Sans Bold"/>
                <a:sym typeface="Canva Sans Bold"/>
              </a:rPr>
              <a:t>Australia</a:t>
            </a:r>
            <a:endParaRPr lang="en-US" sz="2530" b="1" dirty="0">
              <a:solidFill>
                <a:srgbClr val="000000"/>
              </a:solidFill>
              <a:latin typeface="Canva Sans Bold"/>
              <a:ea typeface="Canva Sans Bold"/>
              <a:cs typeface="Canva Sans Bold"/>
              <a:sym typeface="Canva Sans Bold"/>
            </a:endParaRPr>
          </a:p>
          <a:p>
            <a:pPr>
              <a:lnSpc>
                <a:spcPts val="3123"/>
              </a:lnSpc>
            </a:pPr>
            <a:r>
              <a:rPr lang="en-US" sz="2400" dirty="0">
                <a:solidFill>
                  <a:srgbClr val="000000"/>
                </a:solidFill>
                <a:latin typeface="Canva Sans"/>
                <a:ea typeface="Canva Sans"/>
                <a:cs typeface="Canva Sans"/>
                <a:sym typeface="Canva Sans"/>
              </a:rPr>
              <a:t>•Despite coverage in 23 cities, there are only 24 restaurants, so supply is clearly limited</a:t>
            </a:r>
            <a:r>
              <a:rPr lang="en-US" sz="2400" dirty="0" smtClean="0">
                <a:solidFill>
                  <a:srgbClr val="000000"/>
                </a:solidFill>
                <a:latin typeface="Canva Sans"/>
                <a:ea typeface="Canva Sans"/>
                <a:cs typeface="Canva Sans"/>
                <a:sym typeface="Canva Sans"/>
              </a:rPr>
              <a:t>.</a:t>
            </a:r>
          </a:p>
          <a:p>
            <a:pPr>
              <a:lnSpc>
                <a:spcPts val="3123"/>
              </a:lnSpc>
            </a:pPr>
            <a:endParaRPr lang="en-US" sz="2400" dirty="0">
              <a:solidFill>
                <a:srgbClr val="000000"/>
              </a:solidFill>
              <a:latin typeface="Canva Sans"/>
              <a:ea typeface="Canva Sans"/>
              <a:cs typeface="Canva Sans"/>
              <a:sym typeface="Canva Sans"/>
            </a:endParaRPr>
          </a:p>
          <a:p>
            <a:pPr>
              <a:lnSpc>
                <a:spcPts val="3123"/>
              </a:lnSpc>
            </a:pPr>
            <a:r>
              <a:rPr lang="en-US" sz="2400" dirty="0">
                <a:solidFill>
                  <a:srgbClr val="000000"/>
                </a:solidFill>
                <a:latin typeface="Canva Sans"/>
                <a:ea typeface="Canva Sans"/>
                <a:cs typeface="Canva Sans"/>
                <a:sym typeface="Canva Sans"/>
              </a:rPr>
              <a:t>•Less customer satisfaction shows there’s room to improve and elevate the experience</a:t>
            </a:r>
            <a:r>
              <a:rPr lang="en-US" sz="2400" dirty="0" smtClean="0">
                <a:solidFill>
                  <a:srgbClr val="000000"/>
                </a:solidFill>
                <a:latin typeface="Canva Sans"/>
                <a:ea typeface="Canva Sans"/>
                <a:cs typeface="Canva Sans"/>
                <a:sym typeface="Canva Sans"/>
              </a:rPr>
              <a:t>.</a:t>
            </a:r>
          </a:p>
          <a:p>
            <a:pPr>
              <a:lnSpc>
                <a:spcPts val="3123"/>
              </a:lnSpc>
            </a:pPr>
            <a:endParaRPr lang="en-US" sz="2400" dirty="0">
              <a:solidFill>
                <a:srgbClr val="000000"/>
              </a:solidFill>
              <a:latin typeface="Canva Sans"/>
              <a:ea typeface="Canva Sans"/>
              <a:cs typeface="Canva Sans"/>
              <a:sym typeface="Canva Sans"/>
            </a:endParaRPr>
          </a:p>
          <a:p>
            <a:pPr>
              <a:lnSpc>
                <a:spcPts val="3123"/>
              </a:lnSpc>
            </a:pPr>
            <a:r>
              <a:rPr lang="en-US" sz="2400" dirty="0">
                <a:solidFill>
                  <a:srgbClr val="000000"/>
                </a:solidFill>
                <a:latin typeface="Canva Sans"/>
                <a:ea typeface="Canva Sans"/>
                <a:cs typeface="Canva Sans"/>
                <a:sym typeface="Canva Sans"/>
              </a:rPr>
              <a:t>•With wide geographic reach but low density, careful expansion can meet demand and strengthen our position.</a:t>
            </a:r>
          </a:p>
          <a:p>
            <a:endParaRPr lang="en-IN" sz="2400" dirty="0">
              <a:latin typeface="Canva Sans" charset="0"/>
            </a:endParaRPr>
          </a:p>
        </p:txBody>
      </p:sp>
      <p:sp>
        <p:nvSpPr>
          <p:cNvPr id="17" name="TextBox 16"/>
          <p:cNvSpPr txBox="1"/>
          <p:nvPr/>
        </p:nvSpPr>
        <p:spPr>
          <a:xfrm>
            <a:off x="12192000" y="3543300"/>
            <a:ext cx="5410200" cy="6040115"/>
          </a:xfrm>
          <a:prstGeom prst="rect">
            <a:avLst/>
          </a:prstGeom>
          <a:noFill/>
        </p:spPr>
        <p:txBody>
          <a:bodyPr wrap="square" rtlCol="0">
            <a:spAutoFit/>
          </a:bodyPr>
          <a:lstStyle/>
          <a:p>
            <a:pPr marL="248283" lvl="1" algn="ctr">
              <a:lnSpc>
                <a:spcPts val="2874"/>
              </a:lnSpc>
            </a:pPr>
            <a:r>
              <a:rPr lang="en-US" sz="2400" b="1" spc="91" dirty="0" smtClean="0">
                <a:solidFill>
                  <a:srgbClr val="000000"/>
                </a:solidFill>
                <a:latin typeface="Canva Sans Bold" charset="0"/>
                <a:ea typeface="Arial"/>
                <a:cs typeface="Arial"/>
                <a:sym typeface="Arial"/>
              </a:rPr>
              <a:t>Sri Lanka</a:t>
            </a:r>
          </a:p>
          <a:p>
            <a:pPr marL="496567" lvl="1" indent="-248284">
              <a:lnSpc>
                <a:spcPts val="2874"/>
              </a:lnSpc>
              <a:buFont typeface="Arial"/>
              <a:buChar char="•"/>
            </a:pPr>
            <a:r>
              <a:rPr lang="en-US" sz="2400" spc="91" dirty="0" smtClean="0">
                <a:solidFill>
                  <a:srgbClr val="000000"/>
                </a:solidFill>
                <a:latin typeface="Canva Sans" charset="0"/>
                <a:ea typeface="Arial"/>
                <a:cs typeface="Arial"/>
                <a:sym typeface="Arial"/>
              </a:rPr>
              <a:t>Sri </a:t>
            </a:r>
            <a:r>
              <a:rPr lang="en-US" sz="2400" spc="91" dirty="0">
                <a:solidFill>
                  <a:srgbClr val="000000"/>
                </a:solidFill>
                <a:latin typeface="Canva Sans" charset="0"/>
                <a:ea typeface="Arial"/>
                <a:cs typeface="Arial"/>
                <a:sym typeface="Arial"/>
              </a:rPr>
              <a:t>Lanka’s market is still largely untapped, giving us a real chance to establish a strong presence.</a:t>
            </a:r>
          </a:p>
          <a:p>
            <a:pPr marL="248283" lvl="1">
              <a:lnSpc>
                <a:spcPts val="2874"/>
              </a:lnSpc>
            </a:pPr>
            <a:endParaRPr lang="en-US" sz="2400" spc="91" dirty="0">
              <a:solidFill>
                <a:srgbClr val="000000"/>
              </a:solidFill>
              <a:latin typeface="Canva Sans" charset="0"/>
              <a:ea typeface="Arial"/>
              <a:cs typeface="Arial"/>
              <a:sym typeface="Arial"/>
            </a:endParaRPr>
          </a:p>
          <a:p>
            <a:pPr marL="496567" lvl="1" indent="-248284">
              <a:lnSpc>
                <a:spcPts val="2874"/>
              </a:lnSpc>
              <a:buFont typeface="Arial"/>
              <a:buChar char="•"/>
            </a:pPr>
            <a:r>
              <a:rPr lang="en-US" sz="2400" spc="91" dirty="0">
                <a:solidFill>
                  <a:srgbClr val="000000"/>
                </a:solidFill>
                <a:latin typeface="Canva Sans" charset="0"/>
                <a:ea typeface="Arial"/>
                <a:cs typeface="Arial"/>
                <a:sym typeface="Arial"/>
              </a:rPr>
              <a:t>There’s clear customer interest, but also room to raise the quality and stand out.</a:t>
            </a:r>
          </a:p>
          <a:p>
            <a:pPr marL="248283" lvl="1">
              <a:lnSpc>
                <a:spcPts val="2874"/>
              </a:lnSpc>
            </a:pPr>
            <a:endParaRPr lang="en-US" sz="2400" spc="91" dirty="0">
              <a:solidFill>
                <a:srgbClr val="000000"/>
              </a:solidFill>
              <a:latin typeface="Canva Sans" charset="0"/>
              <a:ea typeface="Arial"/>
              <a:cs typeface="Arial"/>
              <a:sym typeface="Arial"/>
            </a:endParaRPr>
          </a:p>
          <a:p>
            <a:pPr marL="496567" lvl="1" indent="-248284">
              <a:lnSpc>
                <a:spcPts val="2874"/>
              </a:lnSpc>
              <a:buFont typeface="Arial"/>
              <a:buChar char="•"/>
            </a:pPr>
            <a:r>
              <a:rPr lang="en-US" sz="2400" spc="91" dirty="0">
                <a:solidFill>
                  <a:srgbClr val="000000"/>
                </a:solidFill>
                <a:latin typeface="Canva Sans" charset="0"/>
                <a:ea typeface="Arial"/>
                <a:cs typeface="Arial"/>
                <a:sym typeface="Arial"/>
              </a:rPr>
              <a:t>By expanding thoughtfully beyond the current city, we can capture growing demand and build lasting loyalty.</a:t>
            </a:r>
          </a:p>
          <a:p>
            <a:endParaRPr lang="en-IN" sz="2400" dirty="0">
              <a:latin typeface="Canva Sans"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F2"/>
        </a:solidFill>
        <a:effectLst/>
      </p:bgPr>
    </p:bg>
    <p:spTree>
      <p:nvGrpSpPr>
        <p:cNvPr id="1" name=""/>
        <p:cNvGrpSpPr/>
        <p:nvPr/>
      </p:nvGrpSpPr>
      <p:grpSpPr>
        <a:xfrm>
          <a:off x="0" y="0"/>
          <a:ext cx="0" cy="0"/>
          <a:chOff x="0" y="0"/>
          <a:chExt cx="0" cy="0"/>
        </a:xfrm>
      </p:grpSpPr>
      <p:grpSp>
        <p:nvGrpSpPr>
          <p:cNvPr id="2" name="Group 2"/>
          <p:cNvGrpSpPr/>
          <p:nvPr/>
        </p:nvGrpSpPr>
        <p:grpSpPr>
          <a:xfrm>
            <a:off x="420410" y="1736230"/>
            <a:ext cx="9866590" cy="7960652"/>
            <a:chOff x="0" y="0"/>
            <a:chExt cx="13155453" cy="10614203"/>
          </a:xfrm>
        </p:grpSpPr>
        <p:sp>
          <p:nvSpPr>
            <p:cNvPr id="3" name="Freeform 3"/>
            <p:cNvSpPr/>
            <p:nvPr/>
          </p:nvSpPr>
          <p:spPr>
            <a:xfrm>
              <a:off x="0" y="0"/>
              <a:ext cx="13155453" cy="10512603"/>
            </a:xfrm>
            <a:custGeom>
              <a:avLst/>
              <a:gdLst/>
              <a:ahLst/>
              <a:cxnLst/>
              <a:rect l="l" t="t" r="r" b="b"/>
              <a:pathLst>
                <a:path w="13155453" h="10512603">
                  <a:moveTo>
                    <a:pt x="0" y="0"/>
                  </a:moveTo>
                  <a:lnTo>
                    <a:pt x="13155453" y="0"/>
                  </a:lnTo>
                  <a:lnTo>
                    <a:pt x="13155453" y="10512603"/>
                  </a:lnTo>
                  <a:lnTo>
                    <a:pt x="0" y="10512603"/>
                  </a:lnTo>
                  <a:close/>
                </a:path>
              </a:pathLst>
            </a:custGeom>
            <a:solidFill>
              <a:srgbClr val="FFFAF2"/>
            </a:solidFill>
          </p:spPr>
        </p:sp>
        <p:sp>
          <p:nvSpPr>
            <p:cNvPr id="4" name="Freeform 4"/>
            <p:cNvSpPr/>
            <p:nvPr/>
          </p:nvSpPr>
          <p:spPr>
            <a:xfrm>
              <a:off x="0" y="0"/>
              <a:ext cx="13155453" cy="10614203"/>
            </a:xfrm>
            <a:custGeom>
              <a:avLst/>
              <a:gdLst/>
              <a:ahLst/>
              <a:cxnLst/>
              <a:rect l="l" t="t" r="r" b="b"/>
              <a:pathLst>
                <a:path w="13155453" h="10614203">
                  <a:moveTo>
                    <a:pt x="0" y="10512603"/>
                  </a:moveTo>
                  <a:lnTo>
                    <a:pt x="13155453" y="10512603"/>
                  </a:lnTo>
                  <a:lnTo>
                    <a:pt x="13028453" y="10614203"/>
                  </a:lnTo>
                  <a:cubicBezTo>
                    <a:pt x="13028453" y="10614203"/>
                    <a:pt x="12037853" y="10538003"/>
                    <a:pt x="11936253" y="10538003"/>
                  </a:cubicBezTo>
                  <a:lnTo>
                    <a:pt x="1219200" y="10538003"/>
                  </a:lnTo>
                  <a:cubicBezTo>
                    <a:pt x="1117600" y="10538003"/>
                    <a:pt x="127000" y="10614203"/>
                    <a:pt x="127000" y="10614203"/>
                  </a:cubicBezTo>
                  <a:lnTo>
                    <a:pt x="0" y="10512603"/>
                  </a:lnTo>
                  <a:lnTo>
                    <a:pt x="0" y="0"/>
                  </a:lnTo>
                  <a:lnTo>
                    <a:pt x="13155453" y="0"/>
                  </a:lnTo>
                  <a:lnTo>
                    <a:pt x="13155453" y="10512603"/>
                  </a:lnTo>
                  <a:lnTo>
                    <a:pt x="12700" y="10512603"/>
                  </a:lnTo>
                  <a:lnTo>
                    <a:pt x="12700" y="10499903"/>
                  </a:lnTo>
                  <a:lnTo>
                    <a:pt x="13142753" y="10499903"/>
                  </a:lnTo>
                  <a:lnTo>
                    <a:pt x="13142753" y="12700"/>
                  </a:lnTo>
                  <a:lnTo>
                    <a:pt x="12700" y="12700"/>
                  </a:lnTo>
                  <a:lnTo>
                    <a:pt x="12700" y="10512603"/>
                  </a:lnTo>
                </a:path>
              </a:pathLst>
            </a:custGeom>
            <a:solidFill>
              <a:srgbClr val="394C60">
                <a:alpha val="784"/>
              </a:srgbClr>
            </a:solidFill>
          </p:spPr>
        </p:sp>
        <p:sp>
          <p:nvSpPr>
            <p:cNvPr id="5" name="TextBox 5"/>
            <p:cNvSpPr txBox="1"/>
            <p:nvPr/>
          </p:nvSpPr>
          <p:spPr>
            <a:xfrm>
              <a:off x="0" y="2003027"/>
              <a:ext cx="13155453" cy="8052376"/>
            </a:xfrm>
            <a:prstGeom prst="rect">
              <a:avLst/>
            </a:prstGeom>
          </p:spPr>
          <p:txBody>
            <a:bodyPr lIns="203200" tIns="203200" rIns="203200" bIns="203200" rtlCol="0" anchor="t"/>
            <a:lstStyle/>
            <a:p>
              <a:pPr algn="l">
                <a:lnSpc>
                  <a:spcPts val="3359"/>
                </a:lnSpc>
              </a:pPr>
              <a:r>
                <a:rPr lang="en-US" sz="2400" b="1" dirty="0" smtClean="0">
                  <a:solidFill>
                    <a:srgbClr val="000000"/>
                  </a:solidFill>
                  <a:latin typeface="Canva Sans Bold"/>
                  <a:ea typeface="Canva Sans Bold"/>
                  <a:cs typeface="Canva Sans Bold"/>
                  <a:sym typeface="Canva Sans Bold"/>
                </a:rPr>
                <a:t>Indonesia</a:t>
              </a:r>
              <a:r>
                <a:rPr lang="en-US" sz="2400" dirty="0">
                  <a:solidFill>
                    <a:srgbClr val="000000"/>
                  </a:solidFill>
                  <a:latin typeface="Canva Sans"/>
                  <a:ea typeface="Canva Sans"/>
                  <a:cs typeface="Canva Sans"/>
                  <a:sym typeface="Canva Sans"/>
                </a:rPr>
                <a:t>:</a:t>
              </a:r>
            </a:p>
            <a:p>
              <a:pPr algn="l">
                <a:lnSpc>
                  <a:spcPts val="2939"/>
                </a:lnSpc>
              </a:pPr>
              <a:r>
                <a:rPr lang="en-US" sz="2000" dirty="0">
                  <a:solidFill>
                    <a:srgbClr val="000000"/>
                  </a:solidFill>
                  <a:latin typeface="Canva Sans"/>
                  <a:ea typeface="Canva Sans"/>
                  <a:cs typeface="Canva Sans"/>
                  <a:sym typeface="Canva Sans"/>
                </a:rPr>
                <a:t>•Indonesia shows strong interest, with a 4.3 rating from 772 votes.</a:t>
              </a:r>
            </a:p>
            <a:p>
              <a:pPr algn="l">
                <a:lnSpc>
                  <a:spcPts val="2939"/>
                </a:lnSpc>
              </a:pPr>
              <a:r>
                <a:rPr lang="en-US" sz="2000" dirty="0">
                  <a:solidFill>
                    <a:srgbClr val="000000"/>
                  </a:solidFill>
                  <a:latin typeface="Canva Sans"/>
                  <a:ea typeface="Canva Sans"/>
                  <a:cs typeface="Canva Sans"/>
                  <a:sym typeface="Canva Sans"/>
                </a:rPr>
                <a:t>•Only 22 restaurants in 4 cities point to low competition and limited reach.</a:t>
              </a:r>
            </a:p>
            <a:p>
              <a:pPr algn="l">
                <a:lnSpc>
                  <a:spcPts val="2939"/>
                </a:lnSpc>
              </a:pPr>
              <a:r>
                <a:rPr lang="en-US" sz="2000" dirty="0">
                  <a:solidFill>
                    <a:srgbClr val="000000"/>
                  </a:solidFill>
                  <a:latin typeface="Canva Sans"/>
                  <a:ea typeface="Canva Sans"/>
                  <a:cs typeface="Canva Sans"/>
                  <a:sym typeface="Canva Sans"/>
                </a:rPr>
                <a:t>•This makes Indonesia a strategic choice for early expansion, allowing us to meet existing demand and grow ahead of competitors</a:t>
              </a:r>
              <a:r>
                <a:rPr lang="en-US" sz="2000" dirty="0" smtClean="0">
                  <a:solidFill>
                    <a:srgbClr val="000000"/>
                  </a:solidFill>
                  <a:latin typeface="Canva Sans"/>
                  <a:ea typeface="Canva Sans"/>
                  <a:cs typeface="Canva Sans"/>
                  <a:sym typeface="Canva Sans"/>
                </a:rPr>
                <a:t>.</a:t>
              </a:r>
            </a:p>
            <a:p>
              <a:pPr algn="l">
                <a:lnSpc>
                  <a:spcPts val="2939"/>
                </a:lnSpc>
              </a:pPr>
              <a:endParaRPr lang="en-US" sz="2400" dirty="0">
                <a:solidFill>
                  <a:srgbClr val="000000"/>
                </a:solidFill>
                <a:latin typeface="Canva Sans"/>
                <a:ea typeface="Canva Sans"/>
                <a:cs typeface="Canva Sans"/>
                <a:sym typeface="Canva Sans"/>
              </a:endParaRPr>
            </a:p>
            <a:p>
              <a:pPr algn="l">
                <a:lnSpc>
                  <a:spcPts val="2939"/>
                </a:lnSpc>
              </a:pPr>
              <a:r>
                <a:rPr lang="en-US" sz="2400" b="1" dirty="0">
                  <a:solidFill>
                    <a:srgbClr val="000000"/>
                  </a:solidFill>
                  <a:latin typeface="Canva Sans Bold"/>
                  <a:ea typeface="Canva Sans Bold"/>
                  <a:cs typeface="Canva Sans Bold"/>
                  <a:sym typeface="Canva Sans Bold"/>
                </a:rPr>
                <a:t>Philippines</a:t>
              </a:r>
              <a:r>
                <a:rPr lang="en-US" sz="2400" dirty="0">
                  <a:solidFill>
                    <a:srgbClr val="000000"/>
                  </a:solidFill>
                  <a:latin typeface="Canva Sans"/>
                  <a:ea typeface="Canva Sans"/>
                  <a:cs typeface="Canva Sans"/>
                  <a:sym typeface="Canva Sans"/>
                </a:rPr>
                <a:t>:</a:t>
              </a:r>
            </a:p>
            <a:p>
              <a:pPr algn="l">
                <a:lnSpc>
                  <a:spcPts val="2939"/>
                </a:lnSpc>
              </a:pPr>
              <a:r>
                <a:rPr lang="en-US" sz="2000" dirty="0">
                  <a:solidFill>
                    <a:srgbClr val="000000"/>
                  </a:solidFill>
                  <a:latin typeface="Canva Sans"/>
                  <a:ea typeface="Canva Sans"/>
                  <a:cs typeface="Canva Sans"/>
                  <a:sym typeface="Canva Sans"/>
                </a:rPr>
                <a:t>•The country holds a solid 4.5 average rating, which clearly shows people enjoy what's being offered.</a:t>
              </a:r>
            </a:p>
            <a:p>
              <a:pPr algn="l">
                <a:lnSpc>
                  <a:spcPts val="2939"/>
                </a:lnSpc>
              </a:pPr>
              <a:r>
                <a:rPr lang="en-US" sz="2000" dirty="0">
                  <a:solidFill>
                    <a:srgbClr val="000000"/>
                  </a:solidFill>
                  <a:latin typeface="Canva Sans"/>
                  <a:ea typeface="Canva Sans"/>
                  <a:cs typeface="Canva Sans"/>
                  <a:sym typeface="Canva Sans"/>
                </a:rPr>
                <a:t>•But despite interest across 9 cities, there are only 22 restaurants, so the overall presence still feels minimal.</a:t>
              </a:r>
            </a:p>
            <a:p>
              <a:pPr algn="l">
                <a:lnSpc>
                  <a:spcPts val="2939"/>
                </a:lnSpc>
              </a:pPr>
              <a:r>
                <a:rPr lang="en-US" sz="2000" dirty="0">
                  <a:solidFill>
                    <a:srgbClr val="000000"/>
                  </a:solidFill>
                  <a:latin typeface="Canva Sans"/>
                  <a:ea typeface="Canva Sans"/>
                  <a:cs typeface="Canva Sans"/>
                  <a:sym typeface="Canva Sans"/>
                </a:rPr>
                <a:t>•This indicates a clear gap between demand and availability, making it the right time to deepen our footprint in existing cities and scale further.</a:t>
              </a:r>
            </a:p>
            <a:p>
              <a:pPr algn="l">
                <a:lnSpc>
                  <a:spcPts val="2939"/>
                </a:lnSpc>
              </a:pPr>
              <a:endParaRPr lang="en-US" sz="2099" dirty="0">
                <a:solidFill>
                  <a:srgbClr val="000000"/>
                </a:solidFill>
                <a:latin typeface="Canva Sans"/>
                <a:ea typeface="Canva Sans"/>
                <a:cs typeface="Canva Sans"/>
                <a:sym typeface="Canva Sans"/>
              </a:endParaRPr>
            </a:p>
          </p:txBody>
        </p:sp>
      </p:grpSp>
      <p:sp>
        <p:nvSpPr>
          <p:cNvPr id="7" name="TextBox 7"/>
          <p:cNvSpPr txBox="1"/>
          <p:nvPr/>
        </p:nvSpPr>
        <p:spPr>
          <a:xfrm>
            <a:off x="420410" y="475727"/>
            <a:ext cx="17639376" cy="698500"/>
          </a:xfrm>
          <a:prstGeom prst="rect">
            <a:avLst/>
          </a:prstGeom>
        </p:spPr>
        <p:txBody>
          <a:bodyPr lIns="0" tIns="0" rIns="0" bIns="0" rtlCol="0" anchor="t">
            <a:spAutoFit/>
          </a:bodyPr>
          <a:lstStyle/>
          <a:p>
            <a:pPr algn="ctr">
              <a:lnSpc>
                <a:spcPts val="5300"/>
              </a:lnSpc>
            </a:pPr>
            <a:r>
              <a:rPr lang="en-US" sz="5000" spc="105" dirty="0" smtClean="0">
                <a:solidFill>
                  <a:srgbClr val="2E2521"/>
                </a:solidFill>
                <a:latin typeface="DM Serif Display"/>
                <a:ea typeface="DM Serif Display"/>
                <a:cs typeface="DM Serif Display"/>
                <a:sym typeface="DM Serif Display"/>
              </a:rPr>
              <a:t>Suggested Countries Having </a:t>
            </a:r>
            <a:r>
              <a:rPr lang="en-US" sz="5000" spc="105" dirty="0" smtClean="0">
                <a:solidFill>
                  <a:srgbClr val="2E2521"/>
                </a:solidFill>
                <a:latin typeface="DM Serif Display"/>
                <a:ea typeface="DM Serif Display"/>
                <a:cs typeface="DM Serif Display"/>
                <a:sym typeface="DM Serif Display"/>
              </a:rPr>
              <a:t>High </a:t>
            </a:r>
            <a:r>
              <a:rPr lang="en-US" sz="5000" spc="105" dirty="0" smtClean="0">
                <a:solidFill>
                  <a:srgbClr val="2E2521"/>
                </a:solidFill>
                <a:latin typeface="DM Serif Display"/>
                <a:ea typeface="DM Serif Display"/>
                <a:cs typeface="DM Serif Display"/>
                <a:sym typeface="DM Serif Display"/>
              </a:rPr>
              <a:t>Market Potential</a:t>
            </a:r>
            <a:endParaRPr lang="en-US" sz="5000" spc="105" dirty="0">
              <a:solidFill>
                <a:srgbClr val="2E2521"/>
              </a:solidFill>
              <a:latin typeface="DM Serif Display"/>
              <a:ea typeface="DM Serif Display"/>
              <a:cs typeface="DM Serif Display"/>
              <a:sym typeface="DM Serif Display"/>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1800" y="3549618"/>
            <a:ext cx="72390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801796" y="1485900"/>
            <a:ext cx="17257990" cy="1508105"/>
          </a:xfrm>
          <a:prstGeom prst="rect">
            <a:avLst/>
          </a:prstGeom>
          <a:noFill/>
        </p:spPr>
        <p:txBody>
          <a:bodyPr wrap="square" rtlCol="0">
            <a:spAutoFit/>
          </a:bodyPr>
          <a:lstStyle/>
          <a:p>
            <a:r>
              <a:rPr lang="en-US" sz="2400" dirty="0">
                <a:solidFill>
                  <a:srgbClr val="000000"/>
                </a:solidFill>
                <a:latin typeface="Canva Sans"/>
                <a:ea typeface="Canva Sans"/>
                <a:cs typeface="Canva Sans"/>
                <a:sym typeface="Canva Sans"/>
              </a:rPr>
              <a:t>To identify ideal countries for expansion, I focused on regions with a low number of restaurants but strong customer engagement and satisfaction. The aim was to find high-appeal markets that are not yet saturated but show clear potential. </a:t>
            </a:r>
          </a:p>
          <a:p>
            <a:endParaRPr lang="en-IN" sz="2000" dirty="0">
              <a:latin typeface="Canva Sans"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F2"/>
        </a:solidFill>
        <a:effectLst/>
      </p:bgPr>
    </p:bg>
    <p:spTree>
      <p:nvGrpSpPr>
        <p:cNvPr id="1" name=""/>
        <p:cNvGrpSpPr/>
        <p:nvPr/>
      </p:nvGrpSpPr>
      <p:grpSpPr>
        <a:xfrm>
          <a:off x="0" y="0"/>
          <a:ext cx="0" cy="0"/>
          <a:chOff x="0" y="0"/>
          <a:chExt cx="0" cy="0"/>
        </a:xfrm>
      </p:grpSpPr>
      <p:grpSp>
        <p:nvGrpSpPr>
          <p:cNvPr id="2" name="Group 2"/>
          <p:cNvGrpSpPr/>
          <p:nvPr/>
        </p:nvGrpSpPr>
        <p:grpSpPr>
          <a:xfrm>
            <a:off x="565249" y="1736230"/>
            <a:ext cx="8883133" cy="7960652"/>
            <a:chOff x="0" y="0"/>
            <a:chExt cx="11844177" cy="10614203"/>
          </a:xfrm>
        </p:grpSpPr>
        <p:sp>
          <p:nvSpPr>
            <p:cNvPr id="3" name="Freeform 3"/>
            <p:cNvSpPr/>
            <p:nvPr/>
          </p:nvSpPr>
          <p:spPr>
            <a:xfrm>
              <a:off x="0" y="0"/>
              <a:ext cx="11844177" cy="10512603"/>
            </a:xfrm>
            <a:custGeom>
              <a:avLst/>
              <a:gdLst/>
              <a:ahLst/>
              <a:cxnLst/>
              <a:rect l="l" t="t" r="r" b="b"/>
              <a:pathLst>
                <a:path w="11844177" h="10512603">
                  <a:moveTo>
                    <a:pt x="0" y="0"/>
                  </a:moveTo>
                  <a:lnTo>
                    <a:pt x="11844177" y="0"/>
                  </a:lnTo>
                  <a:lnTo>
                    <a:pt x="11844177" y="10512603"/>
                  </a:lnTo>
                  <a:lnTo>
                    <a:pt x="0" y="10512603"/>
                  </a:lnTo>
                  <a:close/>
                </a:path>
              </a:pathLst>
            </a:custGeom>
            <a:solidFill>
              <a:srgbClr val="FFFAF2"/>
            </a:solidFill>
          </p:spPr>
        </p:sp>
        <p:sp>
          <p:nvSpPr>
            <p:cNvPr id="4" name="Freeform 4"/>
            <p:cNvSpPr/>
            <p:nvPr/>
          </p:nvSpPr>
          <p:spPr>
            <a:xfrm>
              <a:off x="0" y="0"/>
              <a:ext cx="11844177" cy="10614203"/>
            </a:xfrm>
            <a:custGeom>
              <a:avLst/>
              <a:gdLst/>
              <a:ahLst/>
              <a:cxnLst/>
              <a:rect l="l" t="t" r="r" b="b"/>
              <a:pathLst>
                <a:path w="11844177" h="10614203">
                  <a:moveTo>
                    <a:pt x="0" y="10512603"/>
                  </a:moveTo>
                  <a:lnTo>
                    <a:pt x="11844177" y="10512603"/>
                  </a:lnTo>
                  <a:lnTo>
                    <a:pt x="11717177" y="10614203"/>
                  </a:lnTo>
                  <a:cubicBezTo>
                    <a:pt x="11717177" y="10614203"/>
                    <a:pt x="10726577" y="10538003"/>
                    <a:pt x="10624977" y="10538003"/>
                  </a:cubicBezTo>
                  <a:lnTo>
                    <a:pt x="1219200" y="10538003"/>
                  </a:lnTo>
                  <a:cubicBezTo>
                    <a:pt x="1117600" y="10538003"/>
                    <a:pt x="127000" y="10614203"/>
                    <a:pt x="127000" y="10614203"/>
                  </a:cubicBezTo>
                  <a:lnTo>
                    <a:pt x="0" y="10512603"/>
                  </a:lnTo>
                  <a:lnTo>
                    <a:pt x="0" y="0"/>
                  </a:lnTo>
                  <a:lnTo>
                    <a:pt x="11844177" y="0"/>
                  </a:lnTo>
                  <a:lnTo>
                    <a:pt x="11844177" y="10512603"/>
                  </a:lnTo>
                  <a:lnTo>
                    <a:pt x="12700" y="10512603"/>
                  </a:lnTo>
                  <a:lnTo>
                    <a:pt x="12700" y="10499903"/>
                  </a:lnTo>
                  <a:lnTo>
                    <a:pt x="11831477" y="10499903"/>
                  </a:lnTo>
                  <a:lnTo>
                    <a:pt x="11831477" y="12700"/>
                  </a:lnTo>
                  <a:lnTo>
                    <a:pt x="12700" y="12700"/>
                  </a:lnTo>
                  <a:lnTo>
                    <a:pt x="12700" y="10512603"/>
                  </a:lnTo>
                </a:path>
              </a:pathLst>
            </a:custGeom>
            <a:solidFill>
              <a:srgbClr val="394C60">
                <a:alpha val="784"/>
              </a:srgbClr>
            </a:solidFill>
          </p:spPr>
        </p:sp>
        <p:sp>
          <p:nvSpPr>
            <p:cNvPr id="5" name="TextBox 5"/>
            <p:cNvSpPr txBox="1"/>
            <p:nvPr/>
          </p:nvSpPr>
          <p:spPr>
            <a:xfrm>
              <a:off x="0" y="1799827"/>
              <a:ext cx="11844177" cy="8255576"/>
            </a:xfrm>
            <a:prstGeom prst="rect">
              <a:avLst/>
            </a:prstGeom>
          </p:spPr>
          <p:txBody>
            <a:bodyPr lIns="203200" tIns="203200" rIns="203200" bIns="203200" rtlCol="0" anchor="t"/>
            <a:lstStyle/>
            <a:p>
              <a:pPr algn="l">
                <a:lnSpc>
                  <a:spcPts val="2939"/>
                </a:lnSpc>
              </a:pPr>
              <a:r>
                <a:rPr lang="en-US" sz="2400" dirty="0" smtClean="0">
                  <a:solidFill>
                    <a:srgbClr val="000000"/>
                  </a:solidFill>
                  <a:latin typeface="Canva Sans" charset="0"/>
                  <a:ea typeface="Canva Sans"/>
                  <a:cs typeface="Canva Sans"/>
                  <a:sym typeface="Canva Sans"/>
                </a:rPr>
                <a:t>•</a:t>
              </a:r>
              <a:r>
                <a:rPr lang="en-US" sz="2400" dirty="0">
                  <a:solidFill>
                    <a:srgbClr val="000000"/>
                  </a:solidFill>
                  <a:latin typeface="Canva Sans" charset="0"/>
                  <a:ea typeface="Canva Sans"/>
                  <a:cs typeface="Canva Sans"/>
                  <a:sym typeface="Canva Sans"/>
                </a:rPr>
                <a:t>In </a:t>
              </a:r>
              <a:r>
                <a:rPr lang="en-US" sz="2400" b="1" dirty="0">
                  <a:solidFill>
                    <a:srgbClr val="000000"/>
                  </a:solidFill>
                  <a:latin typeface="Canva Sans" charset="0"/>
                  <a:ea typeface="Canva Sans Bold"/>
                  <a:cs typeface="Canva Sans Bold"/>
                  <a:sym typeface="Canva Sans Bold"/>
                </a:rPr>
                <a:t>Sri Lanka</a:t>
              </a:r>
              <a:r>
                <a:rPr lang="en-US" sz="2400" dirty="0">
                  <a:solidFill>
                    <a:srgbClr val="000000"/>
                  </a:solidFill>
                  <a:latin typeface="Canva Sans" charset="0"/>
                  <a:ea typeface="Canva Sans"/>
                  <a:cs typeface="Canva Sans"/>
                  <a:sym typeface="Canva Sans"/>
                </a:rPr>
                <a:t> and </a:t>
              </a:r>
              <a:r>
                <a:rPr lang="en-US" sz="2400" b="1" dirty="0">
                  <a:solidFill>
                    <a:srgbClr val="000000"/>
                  </a:solidFill>
                  <a:latin typeface="Canva Sans" charset="0"/>
                  <a:ea typeface="Canva Sans Bold"/>
                  <a:cs typeface="Canva Sans Bold"/>
                  <a:sym typeface="Canva Sans Bold"/>
                </a:rPr>
                <a:t>Indonesia</a:t>
              </a:r>
              <a:r>
                <a:rPr lang="en-US" sz="2400" dirty="0">
                  <a:solidFill>
                    <a:srgbClr val="000000"/>
                  </a:solidFill>
                  <a:latin typeface="Canva Sans" charset="0"/>
                  <a:ea typeface="Canva Sans"/>
                  <a:cs typeface="Canva Sans"/>
                  <a:sym typeface="Canva Sans"/>
                </a:rPr>
                <a:t>, food is affordable. We should consider simple, cost-effective restaurant models here, with value-driven pricing to attract a broader audience</a:t>
              </a:r>
              <a:r>
                <a:rPr lang="en-US" sz="2400" dirty="0" smtClean="0">
                  <a:solidFill>
                    <a:srgbClr val="000000"/>
                  </a:solidFill>
                  <a:latin typeface="Canva Sans" charset="0"/>
                  <a:ea typeface="Canva Sans"/>
                  <a:cs typeface="Canva Sans"/>
                  <a:sym typeface="Canva Sans"/>
                </a:rPr>
                <a:t>.</a:t>
              </a:r>
            </a:p>
            <a:p>
              <a:pPr algn="l">
                <a:lnSpc>
                  <a:spcPts val="2939"/>
                </a:lnSpc>
              </a:pPr>
              <a:endParaRPr lang="en-US" sz="2400" dirty="0">
                <a:solidFill>
                  <a:srgbClr val="000000"/>
                </a:solidFill>
                <a:latin typeface="Canva Sans" charset="0"/>
                <a:ea typeface="Canva Sans"/>
                <a:cs typeface="Canva Sans"/>
                <a:sym typeface="Canva Sans"/>
              </a:endParaRPr>
            </a:p>
            <a:p>
              <a:pPr algn="l">
                <a:lnSpc>
                  <a:spcPts val="2939"/>
                </a:lnSpc>
              </a:pPr>
              <a:r>
                <a:rPr lang="en-US" sz="2400" dirty="0">
                  <a:solidFill>
                    <a:srgbClr val="000000"/>
                  </a:solidFill>
                  <a:latin typeface="Canva Sans" charset="0"/>
                  <a:ea typeface="Canva Sans"/>
                  <a:cs typeface="Canva Sans"/>
                  <a:sym typeface="Canva Sans"/>
                </a:rPr>
                <a:t>•In </a:t>
              </a:r>
              <a:r>
                <a:rPr lang="en-US" sz="2400" b="1" dirty="0">
                  <a:solidFill>
                    <a:srgbClr val="000000"/>
                  </a:solidFill>
                  <a:latin typeface="Canva Sans" charset="0"/>
                  <a:ea typeface="Canva Sans Bold"/>
                  <a:cs typeface="Canva Sans Bold"/>
                  <a:sym typeface="Canva Sans Bold"/>
                </a:rPr>
                <a:t>Australia</a:t>
              </a:r>
              <a:r>
                <a:rPr lang="en-US" sz="2400" dirty="0">
                  <a:solidFill>
                    <a:srgbClr val="000000"/>
                  </a:solidFill>
                  <a:latin typeface="Canva Sans" charset="0"/>
                  <a:ea typeface="Canva Sans"/>
                  <a:cs typeface="Canva Sans"/>
                  <a:sym typeface="Canva Sans"/>
                </a:rPr>
                <a:t> and </a:t>
              </a:r>
              <a:r>
                <a:rPr lang="en-US" sz="2400" b="1" dirty="0">
                  <a:solidFill>
                    <a:srgbClr val="000000"/>
                  </a:solidFill>
                  <a:latin typeface="Canva Sans" charset="0"/>
                  <a:ea typeface="Canva Sans Bold"/>
                  <a:cs typeface="Canva Sans Bold"/>
                  <a:sym typeface="Canva Sans Bold"/>
                </a:rPr>
                <a:t>Canada</a:t>
              </a:r>
              <a:r>
                <a:rPr lang="en-US" sz="2400" dirty="0">
                  <a:solidFill>
                    <a:srgbClr val="000000"/>
                  </a:solidFill>
                  <a:latin typeface="Canva Sans" charset="0"/>
                  <a:ea typeface="Canva Sans"/>
                  <a:cs typeface="Canva Sans"/>
                  <a:sym typeface="Canva Sans"/>
                </a:rPr>
                <a:t>, spending is moderate. With smart cost control and the right locations, we can position mid-range outlets that balance quality with profitability</a:t>
              </a:r>
              <a:r>
                <a:rPr lang="en-US" sz="2400" dirty="0" smtClean="0">
                  <a:solidFill>
                    <a:srgbClr val="000000"/>
                  </a:solidFill>
                  <a:latin typeface="Canva Sans" charset="0"/>
                  <a:ea typeface="Canva Sans"/>
                  <a:cs typeface="Canva Sans"/>
                  <a:sym typeface="Canva Sans"/>
                </a:rPr>
                <a:t>.</a:t>
              </a:r>
            </a:p>
            <a:p>
              <a:pPr algn="l">
                <a:lnSpc>
                  <a:spcPts val="2939"/>
                </a:lnSpc>
              </a:pPr>
              <a:endParaRPr lang="en-US" sz="2400" dirty="0">
                <a:solidFill>
                  <a:srgbClr val="000000"/>
                </a:solidFill>
                <a:latin typeface="Canva Sans" charset="0"/>
                <a:ea typeface="Canva Sans"/>
                <a:cs typeface="Canva Sans"/>
                <a:sym typeface="Canva Sans"/>
              </a:endParaRPr>
            </a:p>
            <a:p>
              <a:pPr algn="l">
                <a:lnSpc>
                  <a:spcPts val="2939"/>
                </a:lnSpc>
              </a:pPr>
              <a:r>
                <a:rPr lang="en-US" sz="2400" dirty="0">
                  <a:solidFill>
                    <a:srgbClr val="000000"/>
                  </a:solidFill>
                  <a:latin typeface="Canva Sans" charset="0"/>
                  <a:ea typeface="Canva Sans"/>
                  <a:cs typeface="Canva Sans"/>
                  <a:sym typeface="Canva Sans"/>
                </a:rPr>
                <a:t>•In the </a:t>
              </a:r>
              <a:r>
                <a:rPr lang="en-US" sz="2400" b="1" dirty="0">
                  <a:solidFill>
                    <a:srgbClr val="000000"/>
                  </a:solidFill>
                  <a:latin typeface="Canva Sans" charset="0"/>
                  <a:ea typeface="Canva Sans Bold"/>
                  <a:cs typeface="Canva Sans Bold"/>
                  <a:sym typeface="Canva Sans Bold"/>
                </a:rPr>
                <a:t>Philippines</a:t>
              </a:r>
              <a:r>
                <a:rPr lang="en-US" sz="2400" dirty="0">
                  <a:solidFill>
                    <a:srgbClr val="000000"/>
                  </a:solidFill>
                  <a:latin typeface="Canva Sans" charset="0"/>
                  <a:ea typeface="Canva Sans"/>
                  <a:cs typeface="Canva Sans"/>
                  <a:sym typeface="Canva Sans"/>
                </a:rPr>
                <a:t>, spending is significantly higher. This signals an opportunity for premium restaurants in urban hubs where customers are ready to pay more for a refined experience.</a:t>
              </a:r>
            </a:p>
            <a:p>
              <a:pPr algn="l">
                <a:lnSpc>
                  <a:spcPts val="2939"/>
                </a:lnSpc>
              </a:pPr>
              <a:endParaRPr lang="en-US" sz="2099" dirty="0">
                <a:solidFill>
                  <a:srgbClr val="000000"/>
                </a:solidFill>
                <a:latin typeface="Canva Sans"/>
                <a:ea typeface="Canva Sans"/>
                <a:cs typeface="Canva Sans"/>
                <a:sym typeface="Canva Sans"/>
              </a:endParaRPr>
            </a:p>
            <a:p>
              <a:pPr algn="l">
                <a:lnSpc>
                  <a:spcPts val="2939"/>
                </a:lnSpc>
              </a:pPr>
              <a:endParaRPr lang="en-US" sz="2099" dirty="0">
                <a:solidFill>
                  <a:srgbClr val="000000"/>
                </a:solidFill>
                <a:latin typeface="Canva Sans"/>
                <a:ea typeface="Canva Sans"/>
                <a:cs typeface="Canva Sans"/>
                <a:sym typeface="Canva Sans"/>
              </a:endParaRPr>
            </a:p>
            <a:p>
              <a:pPr algn="l">
                <a:lnSpc>
                  <a:spcPts val="2939"/>
                </a:lnSpc>
              </a:pPr>
              <a:endParaRPr lang="en-US" sz="2099" dirty="0">
                <a:solidFill>
                  <a:srgbClr val="000000"/>
                </a:solidFill>
                <a:latin typeface="Canva Sans"/>
                <a:ea typeface="Canva Sans"/>
                <a:cs typeface="Canva Sans"/>
                <a:sym typeface="Canva Sans"/>
              </a:endParaRPr>
            </a:p>
          </p:txBody>
        </p:sp>
      </p:grpSp>
      <p:sp>
        <p:nvSpPr>
          <p:cNvPr id="7" name="TextBox 7"/>
          <p:cNvSpPr txBox="1"/>
          <p:nvPr/>
        </p:nvSpPr>
        <p:spPr>
          <a:xfrm>
            <a:off x="324312" y="488794"/>
            <a:ext cx="17639376" cy="684355"/>
          </a:xfrm>
          <a:prstGeom prst="rect">
            <a:avLst/>
          </a:prstGeom>
        </p:spPr>
        <p:txBody>
          <a:bodyPr lIns="0" tIns="0" rIns="0" bIns="0" rtlCol="0" anchor="t">
            <a:spAutoFit/>
          </a:bodyPr>
          <a:lstStyle/>
          <a:p>
            <a:pPr algn="ctr">
              <a:lnSpc>
                <a:spcPts val="5194"/>
              </a:lnSpc>
            </a:pPr>
            <a:r>
              <a:rPr lang="en-US" sz="4900" spc="102" dirty="0" smtClean="0">
                <a:solidFill>
                  <a:srgbClr val="2E2521"/>
                </a:solidFill>
                <a:latin typeface="DM Serif Display"/>
                <a:ea typeface="DM Serif Display"/>
                <a:cs typeface="DM Serif Display"/>
                <a:sym typeface="DM Serif Display"/>
              </a:rPr>
              <a:t>Food Expenditure Trends in The Suggested Countries</a:t>
            </a:r>
            <a:endParaRPr lang="en-US" sz="4900" spc="102" dirty="0">
              <a:solidFill>
                <a:srgbClr val="2E2521"/>
              </a:solidFill>
              <a:latin typeface="DM Serif Display"/>
              <a:ea typeface="DM Serif Display"/>
              <a:cs typeface="DM Serif Display"/>
              <a:sym typeface="DM Serif Display"/>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7845" y="3390900"/>
            <a:ext cx="7010400" cy="498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38200" y="1485900"/>
            <a:ext cx="16882996" cy="1138773"/>
          </a:xfrm>
          <a:prstGeom prst="rect">
            <a:avLst/>
          </a:prstGeom>
          <a:noFill/>
        </p:spPr>
        <p:txBody>
          <a:bodyPr wrap="square" rtlCol="0">
            <a:spAutoFit/>
          </a:bodyPr>
          <a:lstStyle/>
          <a:p>
            <a:r>
              <a:rPr lang="en-US" sz="2400" dirty="0">
                <a:solidFill>
                  <a:srgbClr val="000000"/>
                </a:solidFill>
                <a:latin typeface="Canva Sans" charset="0"/>
                <a:ea typeface="Canva Sans"/>
                <a:cs typeface="Canva Sans"/>
                <a:sym typeface="Canva Sans"/>
              </a:rPr>
              <a:t>To understand how people spend on dining, I compared the average cost for two across all suggested countries. This gave a clear picture of affordability and spending behavior, key to shaping our pricing and setup.</a:t>
            </a:r>
          </a:p>
          <a:p>
            <a:endParaRPr lang="en-IN" sz="2000" dirty="0">
              <a:latin typeface="Canva Sans"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F2"/>
        </a:solidFill>
        <a:effectLst/>
      </p:bgPr>
    </p:bg>
    <p:spTree>
      <p:nvGrpSpPr>
        <p:cNvPr id="1" name=""/>
        <p:cNvGrpSpPr/>
        <p:nvPr/>
      </p:nvGrpSpPr>
      <p:grpSpPr>
        <a:xfrm>
          <a:off x="0" y="0"/>
          <a:ext cx="0" cy="0"/>
          <a:chOff x="0" y="0"/>
          <a:chExt cx="0" cy="0"/>
        </a:xfrm>
      </p:grpSpPr>
      <p:grpSp>
        <p:nvGrpSpPr>
          <p:cNvPr id="3" name="Group 3"/>
          <p:cNvGrpSpPr/>
          <p:nvPr/>
        </p:nvGrpSpPr>
        <p:grpSpPr>
          <a:xfrm>
            <a:off x="1028700" y="2455268"/>
            <a:ext cx="8115300" cy="6235272"/>
            <a:chOff x="0" y="-47625"/>
            <a:chExt cx="10820400" cy="8313696"/>
          </a:xfrm>
        </p:grpSpPr>
        <p:sp>
          <p:nvSpPr>
            <p:cNvPr id="5" name="Freeform 5"/>
            <p:cNvSpPr/>
            <p:nvPr/>
          </p:nvSpPr>
          <p:spPr>
            <a:xfrm>
              <a:off x="0" y="0"/>
              <a:ext cx="10820400" cy="8266071"/>
            </a:xfrm>
            <a:custGeom>
              <a:avLst/>
              <a:gdLst/>
              <a:ahLst/>
              <a:cxnLst/>
              <a:rect l="l" t="t" r="r" b="b"/>
              <a:pathLst>
                <a:path w="10820400" h="8266071">
                  <a:moveTo>
                    <a:pt x="0" y="8164471"/>
                  </a:moveTo>
                  <a:lnTo>
                    <a:pt x="10820400" y="8164471"/>
                  </a:lnTo>
                  <a:lnTo>
                    <a:pt x="10693400" y="8266071"/>
                  </a:lnTo>
                  <a:cubicBezTo>
                    <a:pt x="10693400" y="8266071"/>
                    <a:pt x="9702800" y="8189871"/>
                    <a:pt x="9601200" y="8189871"/>
                  </a:cubicBezTo>
                  <a:lnTo>
                    <a:pt x="1219200" y="8189871"/>
                  </a:lnTo>
                  <a:cubicBezTo>
                    <a:pt x="1117600" y="8189871"/>
                    <a:pt x="127000" y="8266071"/>
                    <a:pt x="127000" y="8266071"/>
                  </a:cubicBezTo>
                  <a:lnTo>
                    <a:pt x="0" y="8164471"/>
                  </a:lnTo>
                  <a:lnTo>
                    <a:pt x="0" y="0"/>
                  </a:lnTo>
                  <a:lnTo>
                    <a:pt x="10820400" y="0"/>
                  </a:lnTo>
                  <a:lnTo>
                    <a:pt x="10820400" y="8164471"/>
                  </a:lnTo>
                  <a:lnTo>
                    <a:pt x="12700" y="8164471"/>
                  </a:lnTo>
                  <a:lnTo>
                    <a:pt x="12700" y="8151771"/>
                  </a:lnTo>
                  <a:lnTo>
                    <a:pt x="10807700" y="8151771"/>
                  </a:lnTo>
                  <a:lnTo>
                    <a:pt x="10807700" y="12700"/>
                  </a:lnTo>
                  <a:lnTo>
                    <a:pt x="12700" y="12700"/>
                  </a:lnTo>
                  <a:lnTo>
                    <a:pt x="12700" y="8164471"/>
                  </a:lnTo>
                </a:path>
              </a:pathLst>
            </a:custGeom>
            <a:solidFill>
              <a:srgbClr val="394C60">
                <a:alpha val="784"/>
              </a:srgbClr>
            </a:solidFill>
          </p:spPr>
        </p:sp>
        <p:sp>
          <p:nvSpPr>
            <p:cNvPr id="6" name="TextBox 6"/>
            <p:cNvSpPr txBox="1"/>
            <p:nvPr/>
          </p:nvSpPr>
          <p:spPr>
            <a:xfrm>
              <a:off x="0" y="-47625"/>
              <a:ext cx="10820400" cy="7754896"/>
            </a:xfrm>
            <a:prstGeom prst="rect">
              <a:avLst/>
            </a:prstGeom>
          </p:spPr>
          <p:txBody>
            <a:bodyPr lIns="203200" tIns="203200" rIns="203200" bIns="203200" rtlCol="0" anchor="t"/>
            <a:lstStyle/>
            <a:p>
              <a:pPr algn="l">
                <a:lnSpc>
                  <a:spcPts val="3219"/>
                </a:lnSpc>
              </a:pPr>
              <a:endParaRPr lang="en-US" sz="2299" b="1" dirty="0">
                <a:solidFill>
                  <a:srgbClr val="000000"/>
                </a:solidFill>
                <a:latin typeface="Canva Sans" charset="0"/>
                <a:ea typeface="Canva Sans Bold"/>
                <a:cs typeface="Canva Sans Bold"/>
                <a:sym typeface="Canva Sans Bold"/>
              </a:endParaRPr>
            </a:p>
          </p:txBody>
        </p:sp>
      </p:grpSp>
      <p:sp>
        <p:nvSpPr>
          <p:cNvPr id="7" name="TextBox 7"/>
          <p:cNvSpPr txBox="1"/>
          <p:nvPr/>
        </p:nvSpPr>
        <p:spPr>
          <a:xfrm>
            <a:off x="4782751" y="678878"/>
            <a:ext cx="7967309" cy="775843"/>
          </a:xfrm>
          <a:prstGeom prst="rect">
            <a:avLst/>
          </a:prstGeom>
        </p:spPr>
        <p:txBody>
          <a:bodyPr lIns="0" tIns="0" rIns="0" bIns="0" rtlCol="0" anchor="t">
            <a:spAutoFit/>
          </a:bodyPr>
          <a:lstStyle/>
          <a:p>
            <a:pPr algn="l">
              <a:lnSpc>
                <a:spcPts val="5936"/>
              </a:lnSpc>
            </a:pPr>
            <a:r>
              <a:rPr lang="en-US" sz="5600" spc="117">
                <a:solidFill>
                  <a:srgbClr val="2E2521"/>
                </a:solidFill>
                <a:latin typeface="DM Serif Display"/>
                <a:ea typeface="DM Serif Display"/>
                <a:cs typeface="DM Serif Display"/>
                <a:sym typeface="DM Serif Display"/>
              </a:rPr>
              <a:t>CUISINE PERFORMANCE</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847" y="2844842"/>
            <a:ext cx="6857153" cy="435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Freeform 4"/>
          <p:cNvSpPr/>
          <p:nvPr/>
        </p:nvSpPr>
        <p:spPr>
          <a:xfrm>
            <a:off x="1028700" y="2490987"/>
            <a:ext cx="8115300" cy="6123353"/>
          </a:xfrm>
          <a:custGeom>
            <a:avLst/>
            <a:gdLst/>
            <a:ahLst/>
            <a:cxnLst/>
            <a:rect l="l" t="t" r="r" b="b"/>
            <a:pathLst>
              <a:path w="10820400" h="8164471">
                <a:moveTo>
                  <a:pt x="0" y="0"/>
                </a:moveTo>
                <a:lnTo>
                  <a:pt x="10820400" y="0"/>
                </a:lnTo>
                <a:lnTo>
                  <a:pt x="10820400" y="8164471"/>
                </a:lnTo>
                <a:lnTo>
                  <a:pt x="0" y="8164471"/>
                </a:lnTo>
                <a:close/>
              </a:path>
            </a:pathLst>
          </a:custGeom>
          <a:solidFill>
            <a:srgbClr val="FFFAF2"/>
          </a:solidFill>
        </p:spPr>
        <p:txBody>
          <a:bodyPr/>
          <a:lstStyle/>
          <a:p>
            <a:r>
              <a:rPr lang="en-US" sz="2800" b="1" dirty="0">
                <a:latin typeface="Canva Sans" charset="0"/>
              </a:rPr>
              <a:t>Fusion cuisines command premium pricing</a:t>
            </a:r>
            <a:r>
              <a:rPr lang="en-US" sz="2800" dirty="0">
                <a:latin typeface="Canva Sans" charset="0"/>
              </a:rPr>
              <a:t> — combos like European</a:t>
            </a:r>
            <a:r>
              <a:rPr lang="en-US" sz="2800" i="1" dirty="0">
                <a:latin typeface="Canva Sans" charset="0"/>
              </a:rPr>
              <a:t>, </a:t>
            </a:r>
            <a:r>
              <a:rPr lang="en-US" sz="2800" dirty="0">
                <a:latin typeface="Canva Sans" charset="0"/>
              </a:rPr>
              <a:t>Asian</a:t>
            </a:r>
            <a:r>
              <a:rPr lang="en-US" sz="2800" i="1" dirty="0">
                <a:latin typeface="Canva Sans" charset="0"/>
              </a:rPr>
              <a:t>, </a:t>
            </a:r>
            <a:r>
              <a:rPr lang="en-US" sz="2800" dirty="0">
                <a:latin typeface="Canva Sans" charset="0"/>
              </a:rPr>
              <a:t>Indian reach up to ₹37,324. </a:t>
            </a:r>
            <a:endParaRPr lang="en-US" sz="2800" dirty="0" smtClean="0">
              <a:latin typeface="Canva Sans" charset="0"/>
            </a:endParaRPr>
          </a:p>
          <a:p>
            <a:endParaRPr lang="en-US" sz="2800" dirty="0" smtClean="0">
              <a:latin typeface="Canva Sans" charset="0"/>
            </a:endParaRPr>
          </a:p>
          <a:p>
            <a:r>
              <a:rPr lang="en-US" sz="2800" b="1" dirty="0" smtClean="0">
                <a:latin typeface="Canva Sans" charset="0"/>
              </a:rPr>
              <a:t>Seafood </a:t>
            </a:r>
            <a:r>
              <a:rPr lang="en-US" sz="2800" b="1" dirty="0">
                <a:latin typeface="Canva Sans" charset="0"/>
              </a:rPr>
              <a:t>boosts value</a:t>
            </a:r>
            <a:r>
              <a:rPr lang="en-US" sz="2800" dirty="0">
                <a:latin typeface="Canva Sans" charset="0"/>
              </a:rPr>
              <a:t> — consistently appears in high-priced pairings across regions</a:t>
            </a:r>
            <a:r>
              <a:rPr lang="en-US" sz="2800" dirty="0" smtClean="0">
                <a:latin typeface="Canva Sans" charset="0"/>
              </a:rPr>
              <a:t>.</a:t>
            </a:r>
          </a:p>
          <a:p>
            <a:endParaRPr lang="en-US" sz="2800" dirty="0">
              <a:latin typeface="Canva Sans" charset="0"/>
            </a:endParaRPr>
          </a:p>
          <a:p>
            <a:r>
              <a:rPr lang="en-US" sz="2800" b="1" dirty="0">
                <a:latin typeface="Canva Sans" charset="0"/>
              </a:rPr>
              <a:t>Global blends attract affluent diners</a:t>
            </a:r>
            <a:r>
              <a:rPr lang="en-US" sz="2800" dirty="0">
                <a:latin typeface="Canva Sans" charset="0"/>
              </a:rPr>
              <a:t> — strategic combinations enhance exclusivity and market appeal.</a:t>
            </a:r>
          </a:p>
          <a:p>
            <a:endParaRPr lang="en-IN"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F2"/>
        </a:solidFill>
        <a:effectLst/>
      </p:bgPr>
    </p:bg>
    <p:spTree>
      <p:nvGrpSpPr>
        <p:cNvPr id="1" name=""/>
        <p:cNvGrpSpPr/>
        <p:nvPr/>
      </p:nvGrpSpPr>
      <p:grpSpPr>
        <a:xfrm>
          <a:off x="0" y="0"/>
          <a:ext cx="0" cy="0"/>
          <a:chOff x="0" y="0"/>
          <a:chExt cx="0" cy="0"/>
        </a:xfrm>
      </p:grpSpPr>
      <p:grpSp>
        <p:nvGrpSpPr>
          <p:cNvPr id="2" name="Group 2"/>
          <p:cNvGrpSpPr/>
          <p:nvPr/>
        </p:nvGrpSpPr>
        <p:grpSpPr>
          <a:xfrm>
            <a:off x="560180" y="2015769"/>
            <a:ext cx="9894544" cy="7625205"/>
            <a:chOff x="0" y="0"/>
            <a:chExt cx="13192725" cy="10166940"/>
          </a:xfrm>
        </p:grpSpPr>
        <p:sp>
          <p:nvSpPr>
            <p:cNvPr id="3" name="Freeform 3"/>
            <p:cNvSpPr/>
            <p:nvPr/>
          </p:nvSpPr>
          <p:spPr>
            <a:xfrm>
              <a:off x="0" y="0"/>
              <a:ext cx="13192725" cy="10065340"/>
            </a:xfrm>
            <a:custGeom>
              <a:avLst/>
              <a:gdLst/>
              <a:ahLst/>
              <a:cxnLst/>
              <a:rect l="l" t="t" r="r" b="b"/>
              <a:pathLst>
                <a:path w="13192725" h="10065340">
                  <a:moveTo>
                    <a:pt x="0" y="0"/>
                  </a:moveTo>
                  <a:lnTo>
                    <a:pt x="13192725" y="0"/>
                  </a:lnTo>
                  <a:lnTo>
                    <a:pt x="13192725" y="10065340"/>
                  </a:lnTo>
                  <a:lnTo>
                    <a:pt x="0" y="10065340"/>
                  </a:lnTo>
                  <a:close/>
                </a:path>
              </a:pathLst>
            </a:custGeom>
            <a:solidFill>
              <a:srgbClr val="FFFAF2"/>
            </a:solidFill>
          </p:spPr>
        </p:sp>
        <p:sp>
          <p:nvSpPr>
            <p:cNvPr id="4" name="Freeform 4"/>
            <p:cNvSpPr/>
            <p:nvPr/>
          </p:nvSpPr>
          <p:spPr>
            <a:xfrm>
              <a:off x="0" y="0"/>
              <a:ext cx="13192725" cy="10166940"/>
            </a:xfrm>
            <a:custGeom>
              <a:avLst/>
              <a:gdLst/>
              <a:ahLst/>
              <a:cxnLst/>
              <a:rect l="l" t="t" r="r" b="b"/>
              <a:pathLst>
                <a:path w="13192725" h="10166940">
                  <a:moveTo>
                    <a:pt x="0" y="10065340"/>
                  </a:moveTo>
                  <a:lnTo>
                    <a:pt x="13192725" y="10065340"/>
                  </a:lnTo>
                  <a:lnTo>
                    <a:pt x="13065725" y="10166940"/>
                  </a:lnTo>
                  <a:cubicBezTo>
                    <a:pt x="13065725" y="10166940"/>
                    <a:pt x="12075125" y="10090740"/>
                    <a:pt x="11973525" y="10090740"/>
                  </a:cubicBezTo>
                  <a:lnTo>
                    <a:pt x="1219200" y="10090740"/>
                  </a:lnTo>
                  <a:cubicBezTo>
                    <a:pt x="1117600" y="10090740"/>
                    <a:pt x="127000" y="10166940"/>
                    <a:pt x="127000" y="10166940"/>
                  </a:cubicBezTo>
                  <a:lnTo>
                    <a:pt x="0" y="10065340"/>
                  </a:lnTo>
                  <a:lnTo>
                    <a:pt x="0" y="0"/>
                  </a:lnTo>
                  <a:lnTo>
                    <a:pt x="13192725" y="0"/>
                  </a:lnTo>
                  <a:lnTo>
                    <a:pt x="13192725" y="10065340"/>
                  </a:lnTo>
                  <a:lnTo>
                    <a:pt x="12700" y="10065340"/>
                  </a:lnTo>
                  <a:lnTo>
                    <a:pt x="12700" y="10052640"/>
                  </a:lnTo>
                  <a:lnTo>
                    <a:pt x="13180025" y="10052640"/>
                  </a:lnTo>
                  <a:lnTo>
                    <a:pt x="13180025" y="12700"/>
                  </a:lnTo>
                  <a:lnTo>
                    <a:pt x="12700" y="12700"/>
                  </a:lnTo>
                  <a:lnTo>
                    <a:pt x="12700" y="10065340"/>
                  </a:lnTo>
                </a:path>
              </a:pathLst>
            </a:custGeom>
            <a:solidFill>
              <a:srgbClr val="394C60">
                <a:alpha val="784"/>
              </a:srgbClr>
            </a:solidFill>
          </p:spPr>
        </p:sp>
        <p:sp>
          <p:nvSpPr>
            <p:cNvPr id="5" name="TextBox 5"/>
            <p:cNvSpPr txBox="1"/>
            <p:nvPr/>
          </p:nvSpPr>
          <p:spPr>
            <a:xfrm>
              <a:off x="0" y="2951108"/>
              <a:ext cx="12867493" cy="6657032"/>
            </a:xfrm>
            <a:prstGeom prst="rect">
              <a:avLst/>
            </a:prstGeom>
          </p:spPr>
          <p:txBody>
            <a:bodyPr lIns="203200" tIns="203200" rIns="203200" bIns="203200" rtlCol="0" anchor="t"/>
            <a:lstStyle/>
            <a:p>
              <a:pPr algn="l">
                <a:lnSpc>
                  <a:spcPts val="2939"/>
                </a:lnSpc>
              </a:pPr>
              <a:r>
                <a:rPr lang="en-US" sz="2800" dirty="0" smtClean="0">
                  <a:solidFill>
                    <a:srgbClr val="000000"/>
                  </a:solidFill>
                  <a:latin typeface="Canva Sans" charset="0"/>
                  <a:ea typeface="Canva Sans"/>
                  <a:cs typeface="Canva Sans"/>
                  <a:sym typeface="Canva Sans"/>
                </a:rPr>
                <a:t>I</a:t>
              </a:r>
              <a:r>
                <a:rPr lang="en-US" sz="2800" b="1" dirty="0" smtClean="0">
                  <a:solidFill>
                    <a:srgbClr val="000000"/>
                  </a:solidFill>
                  <a:latin typeface="Canva Sans" charset="0"/>
                  <a:ea typeface="Canva Sans Bold"/>
                  <a:cs typeface="Canva Sans Bold"/>
                  <a:sym typeface="Canva Sans Bold"/>
                </a:rPr>
                <a:t>nsights</a:t>
              </a:r>
              <a:endParaRPr lang="en-US" sz="2800" b="1" dirty="0">
                <a:solidFill>
                  <a:srgbClr val="000000"/>
                </a:solidFill>
                <a:latin typeface="Canva Sans" charset="0"/>
                <a:ea typeface="Canva Sans Bold"/>
                <a:cs typeface="Canva Sans Bold"/>
                <a:sym typeface="Canva Sans Bold"/>
              </a:endParaRPr>
            </a:p>
            <a:p>
              <a:pPr algn="l">
                <a:lnSpc>
                  <a:spcPts val="2939"/>
                </a:lnSpc>
              </a:pPr>
              <a:r>
                <a:rPr lang="en-US" sz="2800" dirty="0">
                  <a:solidFill>
                    <a:srgbClr val="000000"/>
                  </a:solidFill>
                  <a:latin typeface="Canva Sans" charset="0"/>
                  <a:ea typeface="Canva Sans"/>
                  <a:cs typeface="Canva Sans"/>
                  <a:sym typeface="Canva Sans"/>
                </a:rPr>
                <a:t>•In regions where these services are available, restaurants show consistently higher ratings and vote counts</a:t>
              </a:r>
              <a:r>
                <a:rPr lang="en-US" sz="2800" dirty="0" smtClean="0">
                  <a:solidFill>
                    <a:srgbClr val="000000"/>
                  </a:solidFill>
                  <a:latin typeface="Canva Sans" charset="0"/>
                  <a:ea typeface="Canva Sans"/>
                  <a:cs typeface="Canva Sans"/>
                  <a:sym typeface="Canva Sans"/>
                </a:rPr>
                <a:t>.</a:t>
              </a:r>
            </a:p>
            <a:p>
              <a:pPr algn="l">
                <a:lnSpc>
                  <a:spcPts val="2939"/>
                </a:lnSpc>
              </a:pPr>
              <a:endParaRPr lang="en-US" sz="2800" dirty="0">
                <a:solidFill>
                  <a:srgbClr val="000000"/>
                </a:solidFill>
                <a:latin typeface="Canva Sans" charset="0"/>
                <a:ea typeface="Canva Sans"/>
                <a:cs typeface="Canva Sans"/>
                <a:sym typeface="Canva Sans"/>
              </a:endParaRPr>
            </a:p>
            <a:p>
              <a:pPr algn="l">
                <a:lnSpc>
                  <a:spcPts val="2939"/>
                </a:lnSpc>
              </a:pPr>
              <a:r>
                <a:rPr lang="en-US" sz="2800" dirty="0">
                  <a:solidFill>
                    <a:srgbClr val="000000"/>
                  </a:solidFill>
                  <a:latin typeface="Canva Sans" charset="0"/>
                  <a:ea typeface="Canva Sans"/>
                  <a:cs typeface="Canva Sans"/>
                  <a:sym typeface="Canva Sans"/>
                </a:rPr>
                <a:t>•For example, in India, restaurants with online services have an average rating of </a:t>
              </a:r>
              <a:r>
                <a:rPr lang="en-US" sz="2800" b="1" dirty="0">
                  <a:solidFill>
                    <a:srgbClr val="000000"/>
                  </a:solidFill>
                  <a:latin typeface="Canva Sans" charset="0"/>
                  <a:ea typeface="Canva Sans Bold"/>
                  <a:cs typeface="Canva Sans Bold"/>
                  <a:sym typeface="Canva Sans Bold"/>
                </a:rPr>
                <a:t>3.6,</a:t>
              </a:r>
              <a:r>
                <a:rPr lang="en-US" sz="2800" dirty="0">
                  <a:solidFill>
                    <a:srgbClr val="000000"/>
                  </a:solidFill>
                  <a:latin typeface="Canva Sans" charset="0"/>
                  <a:ea typeface="Canva Sans"/>
                  <a:cs typeface="Canva Sans"/>
                  <a:sym typeface="Canva Sans"/>
                </a:rPr>
                <a:t> while those without average only </a:t>
              </a:r>
              <a:r>
                <a:rPr lang="en-US" sz="2800" b="1" dirty="0">
                  <a:solidFill>
                    <a:srgbClr val="000000"/>
                  </a:solidFill>
                  <a:latin typeface="Canva Sans" charset="0"/>
                  <a:ea typeface="Canva Sans Bold"/>
                  <a:cs typeface="Canva Sans Bold"/>
                  <a:sym typeface="Canva Sans Bold"/>
                </a:rPr>
                <a:t>2.5</a:t>
              </a:r>
              <a:r>
                <a:rPr lang="en-US" sz="2800" dirty="0" smtClean="0">
                  <a:solidFill>
                    <a:srgbClr val="000000"/>
                  </a:solidFill>
                  <a:latin typeface="Canva Sans" charset="0"/>
                  <a:ea typeface="Canva Sans"/>
                  <a:cs typeface="Canva Sans"/>
                  <a:sym typeface="Canva Sans"/>
                </a:rPr>
                <a:t>.</a:t>
              </a:r>
            </a:p>
            <a:p>
              <a:pPr algn="l">
                <a:lnSpc>
                  <a:spcPts val="2939"/>
                </a:lnSpc>
              </a:pPr>
              <a:endParaRPr lang="en-US" sz="2800" dirty="0">
                <a:solidFill>
                  <a:srgbClr val="000000"/>
                </a:solidFill>
                <a:latin typeface="Canva Sans" charset="0"/>
                <a:ea typeface="Canva Sans"/>
                <a:cs typeface="Canva Sans"/>
                <a:sym typeface="Canva Sans"/>
              </a:endParaRPr>
            </a:p>
            <a:p>
              <a:pPr algn="l">
                <a:lnSpc>
                  <a:spcPts val="2939"/>
                </a:lnSpc>
              </a:pPr>
              <a:r>
                <a:rPr lang="en-US" sz="2800" dirty="0">
                  <a:solidFill>
                    <a:srgbClr val="000000"/>
                  </a:solidFill>
                  <a:latin typeface="Canva Sans" charset="0"/>
                  <a:ea typeface="Canva Sans"/>
                  <a:cs typeface="Canva Sans"/>
                  <a:sym typeface="Canva Sans"/>
                </a:rPr>
                <a:t>•The clear difference in ratings (3.6 vs. 2.5) strongly supports the positive impact of these services on customer satisfaction.</a:t>
              </a:r>
            </a:p>
            <a:p>
              <a:pPr algn="l">
                <a:lnSpc>
                  <a:spcPts val="2939"/>
                </a:lnSpc>
              </a:pPr>
              <a:endParaRPr lang="en-US" sz="2099" dirty="0">
                <a:solidFill>
                  <a:srgbClr val="000000"/>
                </a:solidFill>
                <a:latin typeface="Canva Sans"/>
                <a:ea typeface="Canva Sans"/>
                <a:cs typeface="Canva Sans"/>
                <a:sym typeface="Canva Sans"/>
              </a:endParaRPr>
            </a:p>
          </p:txBody>
        </p:sp>
      </p:grpSp>
      <p:sp>
        <p:nvSpPr>
          <p:cNvPr id="7" name="TextBox 7"/>
          <p:cNvSpPr txBox="1"/>
          <p:nvPr/>
        </p:nvSpPr>
        <p:spPr>
          <a:xfrm>
            <a:off x="560180" y="578639"/>
            <a:ext cx="16968481" cy="775843"/>
          </a:xfrm>
          <a:prstGeom prst="rect">
            <a:avLst/>
          </a:prstGeom>
        </p:spPr>
        <p:txBody>
          <a:bodyPr lIns="0" tIns="0" rIns="0" bIns="0" rtlCol="0" anchor="t">
            <a:spAutoFit/>
          </a:bodyPr>
          <a:lstStyle/>
          <a:p>
            <a:pPr algn="l">
              <a:lnSpc>
                <a:spcPts val="5936"/>
              </a:lnSpc>
            </a:pPr>
            <a:r>
              <a:rPr lang="en-US" sz="5600" spc="117">
                <a:solidFill>
                  <a:srgbClr val="2E2521"/>
                </a:solidFill>
                <a:latin typeface="DM Serif Display"/>
                <a:ea typeface="DM Serif Display"/>
                <a:cs typeface="DM Serif Display"/>
                <a:sym typeface="DM Serif Display"/>
              </a:rPr>
              <a:t>  ONLINE DELIVERY AND TABLE BOOKING SERVICES</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5735" y="4229100"/>
            <a:ext cx="6708261" cy="400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914400" y="1714500"/>
            <a:ext cx="16459200" cy="1600438"/>
          </a:xfrm>
          <a:prstGeom prst="rect">
            <a:avLst/>
          </a:prstGeom>
          <a:noFill/>
        </p:spPr>
        <p:txBody>
          <a:bodyPr wrap="square" rtlCol="0">
            <a:spAutoFit/>
          </a:bodyPr>
          <a:lstStyle/>
          <a:p>
            <a:r>
              <a:rPr lang="en-US" sz="2000" dirty="0">
                <a:solidFill>
                  <a:srgbClr val="000000"/>
                </a:solidFill>
                <a:latin typeface="Canva Sans" charset="0"/>
                <a:ea typeface="Canva Sans"/>
                <a:cs typeface="Canva Sans"/>
                <a:sym typeface="Canva Sans"/>
              </a:rPr>
              <a:t>To understand the effect of online services on customer satisfaction, I compared ratings and vote counts between restaurants that offer delivery or table booking and those that don't. The idea was to understand if there is a pattern in customer ratings and engagement based on service availability. This helped determine whether offering these features in suggested expansion countries—where they’re currently missing—could lead to better ratings and higher engagement.</a:t>
            </a:r>
          </a:p>
          <a:p>
            <a:endParaRPr lang="en-IN" dirty="0">
              <a:latin typeface="Canva Sans"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AF2"/>
        </a:solidFill>
        <a:effectLst/>
      </p:bgPr>
    </p:bg>
    <p:spTree>
      <p:nvGrpSpPr>
        <p:cNvPr id="1" name=""/>
        <p:cNvGrpSpPr/>
        <p:nvPr/>
      </p:nvGrpSpPr>
      <p:grpSpPr>
        <a:xfrm>
          <a:off x="0" y="0"/>
          <a:ext cx="0" cy="0"/>
          <a:chOff x="0" y="0"/>
          <a:chExt cx="0" cy="0"/>
        </a:xfrm>
      </p:grpSpPr>
      <p:sp>
        <p:nvSpPr>
          <p:cNvPr id="3" name="TextBox 3"/>
          <p:cNvSpPr txBox="1"/>
          <p:nvPr/>
        </p:nvSpPr>
        <p:spPr>
          <a:xfrm>
            <a:off x="6865537" y="678878"/>
            <a:ext cx="4221479" cy="775843"/>
          </a:xfrm>
          <a:prstGeom prst="rect">
            <a:avLst/>
          </a:prstGeom>
        </p:spPr>
        <p:txBody>
          <a:bodyPr lIns="0" tIns="0" rIns="0" bIns="0" rtlCol="0" anchor="t">
            <a:spAutoFit/>
          </a:bodyPr>
          <a:lstStyle/>
          <a:p>
            <a:pPr algn="l">
              <a:lnSpc>
                <a:spcPts val="5936"/>
              </a:lnSpc>
            </a:pPr>
            <a:r>
              <a:rPr lang="en-US" sz="5600" spc="117">
                <a:solidFill>
                  <a:srgbClr val="2E2521"/>
                </a:solidFill>
                <a:latin typeface="DM Serif Display"/>
                <a:ea typeface="DM Serif Display"/>
                <a:cs typeface="DM Serif Display"/>
                <a:sym typeface="DM Serif Display"/>
              </a:rPr>
              <a:t>DASHBOARD</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790700"/>
            <a:ext cx="17297399" cy="754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F2"/>
        </a:solidFill>
        <a:effectLst/>
      </p:bgPr>
    </p:bg>
    <p:spTree>
      <p:nvGrpSpPr>
        <p:cNvPr id="1" name=""/>
        <p:cNvGrpSpPr/>
        <p:nvPr/>
      </p:nvGrpSpPr>
      <p:grpSpPr>
        <a:xfrm>
          <a:off x="0" y="0"/>
          <a:ext cx="0" cy="0"/>
          <a:chOff x="0" y="0"/>
          <a:chExt cx="0" cy="0"/>
        </a:xfrm>
      </p:grpSpPr>
      <p:sp>
        <p:nvSpPr>
          <p:cNvPr id="12" name="TextBox 12"/>
          <p:cNvSpPr txBox="1"/>
          <p:nvPr/>
        </p:nvSpPr>
        <p:spPr>
          <a:xfrm>
            <a:off x="1217754" y="1652609"/>
            <a:ext cx="6015852" cy="953135"/>
          </a:xfrm>
          <a:prstGeom prst="rect">
            <a:avLst/>
          </a:prstGeom>
        </p:spPr>
        <p:txBody>
          <a:bodyPr lIns="0" tIns="0" rIns="0" bIns="0" rtlCol="0" anchor="t">
            <a:spAutoFit/>
          </a:bodyPr>
          <a:lstStyle/>
          <a:p>
            <a:pPr algn="l">
              <a:lnSpc>
                <a:spcPts val="7840"/>
              </a:lnSpc>
            </a:pPr>
            <a:r>
              <a:rPr lang="en-US" sz="5600" spc="117" dirty="0">
                <a:solidFill>
                  <a:srgbClr val="FFFAF2"/>
                </a:solidFill>
                <a:latin typeface="DM Serif Display"/>
                <a:ea typeface="DM Serif Display"/>
                <a:cs typeface="DM Serif Display"/>
                <a:sym typeface="DM Serif Display"/>
              </a:rPr>
              <a:t>INTRODUCTION</a:t>
            </a:r>
          </a:p>
        </p:txBody>
      </p:sp>
      <p:sp>
        <p:nvSpPr>
          <p:cNvPr id="17" name="TextBox 16"/>
          <p:cNvSpPr txBox="1"/>
          <p:nvPr/>
        </p:nvSpPr>
        <p:spPr>
          <a:xfrm>
            <a:off x="838200" y="495300"/>
            <a:ext cx="16306800" cy="830997"/>
          </a:xfrm>
          <a:prstGeom prst="rect">
            <a:avLst/>
          </a:prstGeom>
          <a:noFill/>
        </p:spPr>
        <p:txBody>
          <a:bodyPr wrap="square" rtlCol="0">
            <a:spAutoFit/>
          </a:bodyPr>
          <a:lstStyle/>
          <a:p>
            <a:pPr algn="ctr"/>
            <a:r>
              <a:rPr lang="en-US" sz="4800" dirty="0" smtClean="0">
                <a:latin typeface="Canva Sans Bold" charset="0"/>
              </a:rPr>
              <a:t>INTRODUCTION</a:t>
            </a:r>
            <a:endParaRPr lang="en-IN" sz="4800" dirty="0">
              <a:latin typeface="Canva Sans Bold" charset="0"/>
            </a:endParaRPr>
          </a:p>
        </p:txBody>
      </p:sp>
      <p:graphicFrame>
        <p:nvGraphicFramePr>
          <p:cNvPr id="18" name="Diagram 17"/>
          <p:cNvGraphicFramePr/>
          <p:nvPr>
            <p:extLst>
              <p:ext uri="{D42A27DB-BD31-4B8C-83A1-F6EECF244321}">
                <p14:modId xmlns:p14="http://schemas.microsoft.com/office/powerpoint/2010/main" val="1749681211"/>
              </p:ext>
            </p:extLst>
          </p:nvPr>
        </p:nvGraphicFramePr>
        <p:xfrm>
          <a:off x="609600" y="1652608"/>
          <a:ext cx="17221200" cy="7554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F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071677"/>
            <a:ext cx="16230600" cy="6926356"/>
            <a:chOff x="0" y="0"/>
            <a:chExt cx="21640800" cy="9235142"/>
          </a:xfrm>
        </p:grpSpPr>
        <p:sp>
          <p:nvSpPr>
            <p:cNvPr id="3" name="Freeform 3"/>
            <p:cNvSpPr/>
            <p:nvPr/>
          </p:nvSpPr>
          <p:spPr>
            <a:xfrm>
              <a:off x="0" y="0"/>
              <a:ext cx="21640800" cy="9133542"/>
            </a:xfrm>
            <a:custGeom>
              <a:avLst/>
              <a:gdLst/>
              <a:ahLst/>
              <a:cxnLst/>
              <a:rect l="l" t="t" r="r" b="b"/>
              <a:pathLst>
                <a:path w="21640800" h="9133542">
                  <a:moveTo>
                    <a:pt x="0" y="0"/>
                  </a:moveTo>
                  <a:lnTo>
                    <a:pt x="21640800" y="0"/>
                  </a:lnTo>
                  <a:lnTo>
                    <a:pt x="21640800" y="9133542"/>
                  </a:lnTo>
                  <a:lnTo>
                    <a:pt x="0" y="9133542"/>
                  </a:lnTo>
                  <a:close/>
                </a:path>
              </a:pathLst>
            </a:custGeom>
            <a:solidFill>
              <a:srgbClr val="FFFAF2"/>
            </a:solidFill>
          </p:spPr>
        </p:sp>
        <p:sp>
          <p:nvSpPr>
            <p:cNvPr id="4" name="Freeform 4"/>
            <p:cNvSpPr/>
            <p:nvPr/>
          </p:nvSpPr>
          <p:spPr>
            <a:xfrm>
              <a:off x="0" y="0"/>
              <a:ext cx="21640800" cy="9235142"/>
            </a:xfrm>
            <a:custGeom>
              <a:avLst/>
              <a:gdLst/>
              <a:ahLst/>
              <a:cxnLst/>
              <a:rect l="l" t="t" r="r" b="b"/>
              <a:pathLst>
                <a:path w="21640800" h="9235142">
                  <a:moveTo>
                    <a:pt x="0" y="9133542"/>
                  </a:moveTo>
                  <a:lnTo>
                    <a:pt x="21640800" y="9133542"/>
                  </a:lnTo>
                  <a:lnTo>
                    <a:pt x="21513800" y="9235142"/>
                  </a:lnTo>
                  <a:cubicBezTo>
                    <a:pt x="21513800" y="9235142"/>
                    <a:pt x="20523200" y="9158942"/>
                    <a:pt x="20421600" y="9158942"/>
                  </a:cubicBezTo>
                  <a:lnTo>
                    <a:pt x="1219200" y="9158942"/>
                  </a:lnTo>
                  <a:cubicBezTo>
                    <a:pt x="1117600" y="9158942"/>
                    <a:pt x="127000" y="9235142"/>
                    <a:pt x="127000" y="9235142"/>
                  </a:cubicBezTo>
                  <a:lnTo>
                    <a:pt x="0" y="9133542"/>
                  </a:lnTo>
                  <a:lnTo>
                    <a:pt x="0" y="0"/>
                  </a:lnTo>
                  <a:lnTo>
                    <a:pt x="21640800" y="0"/>
                  </a:lnTo>
                  <a:lnTo>
                    <a:pt x="21640800" y="9133542"/>
                  </a:lnTo>
                  <a:lnTo>
                    <a:pt x="12700" y="9133542"/>
                  </a:lnTo>
                  <a:lnTo>
                    <a:pt x="12700" y="9120842"/>
                  </a:lnTo>
                  <a:lnTo>
                    <a:pt x="21628100" y="9120842"/>
                  </a:lnTo>
                  <a:lnTo>
                    <a:pt x="21628100" y="12700"/>
                  </a:lnTo>
                  <a:lnTo>
                    <a:pt x="12700" y="12700"/>
                  </a:lnTo>
                  <a:lnTo>
                    <a:pt x="12700" y="9133542"/>
                  </a:lnTo>
                </a:path>
              </a:pathLst>
            </a:custGeom>
            <a:solidFill>
              <a:srgbClr val="394C60">
                <a:alpha val="784"/>
              </a:srgbClr>
            </a:solidFill>
          </p:spPr>
        </p:sp>
        <p:sp>
          <p:nvSpPr>
            <p:cNvPr id="5" name="TextBox 5"/>
            <p:cNvSpPr txBox="1"/>
            <p:nvPr/>
          </p:nvSpPr>
          <p:spPr>
            <a:xfrm>
              <a:off x="0" y="-38100"/>
              <a:ext cx="21640800" cy="8714442"/>
            </a:xfrm>
            <a:prstGeom prst="rect">
              <a:avLst/>
            </a:prstGeom>
          </p:spPr>
          <p:txBody>
            <a:bodyPr lIns="203200" tIns="203200" rIns="203200" bIns="203200" rtlCol="0" anchor="t"/>
            <a:lstStyle/>
            <a:p>
              <a:pPr algn="l">
                <a:lnSpc>
                  <a:spcPts val="3079"/>
                </a:lnSpc>
              </a:pPr>
              <a:r>
                <a:rPr lang="en-US" sz="2199" dirty="0">
                  <a:solidFill>
                    <a:srgbClr val="000000"/>
                  </a:solidFill>
                  <a:latin typeface="Canva Sans"/>
                  <a:ea typeface="Canva Sans"/>
                  <a:cs typeface="Canva Sans"/>
                  <a:sym typeface="Canva Sans"/>
                </a:rPr>
                <a:t>•</a:t>
              </a:r>
              <a:r>
                <a:rPr lang="en-US" sz="2400" dirty="0">
                  <a:solidFill>
                    <a:srgbClr val="000000"/>
                  </a:solidFill>
                  <a:latin typeface="Canva Sans"/>
                  <a:ea typeface="Canva Sans"/>
                  <a:cs typeface="Canva Sans"/>
                  <a:sym typeface="Canva Sans"/>
                </a:rPr>
                <a:t>This analysis offers strategic insights by studying key aspects such as price range, customer ratings, average cost for two, and the number of votes. These factors help understand market potential and customer behavior across countries.</a:t>
              </a:r>
            </a:p>
            <a:p>
              <a:pPr algn="l">
                <a:lnSpc>
                  <a:spcPts val="3079"/>
                </a:lnSpc>
              </a:pPr>
              <a:endParaRPr lang="en-US" sz="2400" dirty="0">
                <a:solidFill>
                  <a:srgbClr val="000000"/>
                </a:solidFill>
                <a:latin typeface="Canva Sans"/>
                <a:ea typeface="Canva Sans"/>
                <a:cs typeface="Canva Sans"/>
                <a:sym typeface="Canva Sans"/>
              </a:endParaRPr>
            </a:p>
            <a:p>
              <a:pPr algn="l">
                <a:lnSpc>
                  <a:spcPts val="3079"/>
                </a:lnSpc>
              </a:pPr>
              <a:r>
                <a:rPr lang="en-US" sz="2400" dirty="0">
                  <a:solidFill>
                    <a:srgbClr val="000000"/>
                  </a:solidFill>
                  <a:latin typeface="Canva Sans"/>
                  <a:ea typeface="Canva Sans"/>
                  <a:cs typeface="Canva Sans"/>
                  <a:sym typeface="Canva Sans"/>
                </a:rPr>
                <a:t>•Important business questions have been addressed through a clear and interactive dashboard that uses visuals like line charts, column charts, pie charts, and slicers for better understanding.</a:t>
              </a:r>
            </a:p>
            <a:p>
              <a:pPr algn="l">
                <a:lnSpc>
                  <a:spcPts val="3079"/>
                </a:lnSpc>
              </a:pPr>
              <a:endParaRPr lang="en-US" sz="2400" dirty="0">
                <a:solidFill>
                  <a:srgbClr val="000000"/>
                </a:solidFill>
                <a:latin typeface="Canva Sans"/>
                <a:ea typeface="Canva Sans"/>
                <a:cs typeface="Canva Sans"/>
                <a:sym typeface="Canva Sans"/>
              </a:endParaRPr>
            </a:p>
            <a:p>
              <a:pPr algn="l">
                <a:lnSpc>
                  <a:spcPts val="3079"/>
                </a:lnSpc>
              </a:pPr>
              <a:r>
                <a:rPr lang="en-US" sz="2400" dirty="0">
                  <a:solidFill>
                    <a:srgbClr val="000000"/>
                  </a:solidFill>
                  <a:latin typeface="Canva Sans"/>
                  <a:ea typeface="Canva Sans"/>
                  <a:cs typeface="Canva Sans"/>
                  <a:sym typeface="Canva Sans"/>
                </a:rPr>
                <a:t>•The use of country and year slicers allows users to easily filter and explore the data specific to different regions and timeframes.</a:t>
              </a:r>
            </a:p>
            <a:p>
              <a:pPr algn="l">
                <a:lnSpc>
                  <a:spcPts val="3079"/>
                </a:lnSpc>
              </a:pPr>
              <a:endParaRPr lang="en-US" sz="2400" dirty="0">
                <a:solidFill>
                  <a:srgbClr val="000000"/>
                </a:solidFill>
                <a:latin typeface="Canva Sans"/>
                <a:ea typeface="Canva Sans"/>
                <a:cs typeface="Canva Sans"/>
                <a:sym typeface="Canva Sans"/>
              </a:endParaRPr>
            </a:p>
            <a:p>
              <a:pPr algn="l">
                <a:lnSpc>
                  <a:spcPts val="3079"/>
                </a:lnSpc>
              </a:pPr>
              <a:r>
                <a:rPr lang="en-US" sz="2400" dirty="0">
                  <a:solidFill>
                    <a:srgbClr val="000000"/>
                  </a:solidFill>
                  <a:latin typeface="Canva Sans"/>
                  <a:ea typeface="Canva Sans"/>
                  <a:cs typeface="Canva Sans"/>
                  <a:sym typeface="Canva Sans"/>
                </a:rPr>
                <a:t>•Additional findings, such as top cuisines among all countries, based on ratings, names of States and cities in the suggested countries, the current quality regarding ratings, are also included in the attached spreadsheet for clarity and planning.</a:t>
              </a:r>
            </a:p>
            <a:p>
              <a:pPr algn="l">
                <a:lnSpc>
                  <a:spcPts val="3079"/>
                </a:lnSpc>
              </a:pPr>
              <a:endParaRPr lang="en-US" sz="2199" dirty="0">
                <a:solidFill>
                  <a:srgbClr val="000000"/>
                </a:solidFill>
                <a:latin typeface="Canva Sans"/>
                <a:ea typeface="Canva Sans"/>
                <a:cs typeface="Canva Sans"/>
                <a:sym typeface="Canva Sans"/>
              </a:endParaRPr>
            </a:p>
          </p:txBody>
        </p:sp>
      </p:grpSp>
      <p:sp>
        <p:nvSpPr>
          <p:cNvPr id="6" name="TextBox 6"/>
          <p:cNvSpPr txBox="1"/>
          <p:nvPr/>
        </p:nvSpPr>
        <p:spPr>
          <a:xfrm>
            <a:off x="6502135" y="678878"/>
            <a:ext cx="5283729" cy="775843"/>
          </a:xfrm>
          <a:prstGeom prst="rect">
            <a:avLst/>
          </a:prstGeom>
        </p:spPr>
        <p:txBody>
          <a:bodyPr lIns="0" tIns="0" rIns="0" bIns="0" rtlCol="0" anchor="t">
            <a:spAutoFit/>
          </a:bodyPr>
          <a:lstStyle/>
          <a:p>
            <a:pPr algn="l">
              <a:lnSpc>
                <a:spcPts val="5936"/>
              </a:lnSpc>
            </a:pPr>
            <a:r>
              <a:rPr lang="en-US" sz="5600" spc="117">
                <a:solidFill>
                  <a:srgbClr val="2E2521"/>
                </a:solidFill>
                <a:latin typeface="DM Serif Display"/>
                <a:ea typeface="DM Serif Display"/>
                <a:cs typeface="DM Serif Display"/>
                <a:sym typeface="DM Serif Display"/>
              </a:rPr>
              <a:t>CONCLUSION</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AF2"/>
        </a:solidFill>
        <a:effectLst/>
      </p:bgPr>
    </p:bg>
    <p:spTree>
      <p:nvGrpSpPr>
        <p:cNvPr id="1" name=""/>
        <p:cNvGrpSpPr/>
        <p:nvPr/>
      </p:nvGrpSpPr>
      <p:grpSpPr>
        <a:xfrm>
          <a:off x="0" y="0"/>
          <a:ext cx="0" cy="0"/>
          <a:chOff x="0" y="0"/>
          <a:chExt cx="0" cy="0"/>
        </a:xfrm>
      </p:grpSpPr>
      <p:grpSp>
        <p:nvGrpSpPr>
          <p:cNvPr id="2" name="Group 2"/>
          <p:cNvGrpSpPr/>
          <p:nvPr/>
        </p:nvGrpSpPr>
        <p:grpSpPr>
          <a:xfrm>
            <a:off x="1711361" y="2183493"/>
            <a:ext cx="15547939" cy="6870448"/>
            <a:chOff x="0" y="0"/>
            <a:chExt cx="20730586" cy="9160598"/>
          </a:xfrm>
        </p:grpSpPr>
        <p:sp>
          <p:nvSpPr>
            <p:cNvPr id="3" name="Freeform 3"/>
            <p:cNvSpPr/>
            <p:nvPr/>
          </p:nvSpPr>
          <p:spPr>
            <a:xfrm>
              <a:off x="0" y="0"/>
              <a:ext cx="20730586" cy="9058997"/>
            </a:xfrm>
            <a:custGeom>
              <a:avLst/>
              <a:gdLst/>
              <a:ahLst/>
              <a:cxnLst/>
              <a:rect l="l" t="t" r="r" b="b"/>
              <a:pathLst>
                <a:path w="20730586" h="9058997">
                  <a:moveTo>
                    <a:pt x="0" y="0"/>
                  </a:moveTo>
                  <a:lnTo>
                    <a:pt x="20730586" y="0"/>
                  </a:lnTo>
                  <a:lnTo>
                    <a:pt x="20730586" y="9058997"/>
                  </a:lnTo>
                  <a:lnTo>
                    <a:pt x="0" y="9058997"/>
                  </a:lnTo>
                  <a:close/>
                </a:path>
              </a:pathLst>
            </a:custGeom>
            <a:solidFill>
              <a:srgbClr val="FFFAF2"/>
            </a:solidFill>
          </p:spPr>
        </p:sp>
        <p:sp>
          <p:nvSpPr>
            <p:cNvPr id="4" name="Freeform 4"/>
            <p:cNvSpPr/>
            <p:nvPr/>
          </p:nvSpPr>
          <p:spPr>
            <a:xfrm>
              <a:off x="0" y="0"/>
              <a:ext cx="20730586" cy="9160597"/>
            </a:xfrm>
            <a:custGeom>
              <a:avLst/>
              <a:gdLst/>
              <a:ahLst/>
              <a:cxnLst/>
              <a:rect l="l" t="t" r="r" b="b"/>
              <a:pathLst>
                <a:path w="20730586" h="9160597">
                  <a:moveTo>
                    <a:pt x="0" y="9058997"/>
                  </a:moveTo>
                  <a:lnTo>
                    <a:pt x="20730586" y="9058997"/>
                  </a:lnTo>
                  <a:lnTo>
                    <a:pt x="20603586" y="9160597"/>
                  </a:lnTo>
                  <a:cubicBezTo>
                    <a:pt x="20603586" y="9160597"/>
                    <a:pt x="19612986" y="9084397"/>
                    <a:pt x="19511386" y="9084397"/>
                  </a:cubicBezTo>
                  <a:lnTo>
                    <a:pt x="1219200" y="9084397"/>
                  </a:lnTo>
                  <a:cubicBezTo>
                    <a:pt x="1117600" y="9084397"/>
                    <a:pt x="127000" y="9160597"/>
                    <a:pt x="127000" y="9160597"/>
                  </a:cubicBezTo>
                  <a:lnTo>
                    <a:pt x="0" y="9058997"/>
                  </a:lnTo>
                  <a:lnTo>
                    <a:pt x="0" y="0"/>
                  </a:lnTo>
                  <a:lnTo>
                    <a:pt x="20730586" y="0"/>
                  </a:lnTo>
                  <a:lnTo>
                    <a:pt x="20730586" y="9058997"/>
                  </a:lnTo>
                  <a:lnTo>
                    <a:pt x="12700" y="9058997"/>
                  </a:lnTo>
                  <a:lnTo>
                    <a:pt x="12700" y="9046297"/>
                  </a:lnTo>
                  <a:lnTo>
                    <a:pt x="20717886" y="9046297"/>
                  </a:lnTo>
                  <a:lnTo>
                    <a:pt x="20717886" y="12700"/>
                  </a:lnTo>
                  <a:lnTo>
                    <a:pt x="12700" y="12700"/>
                  </a:lnTo>
                  <a:lnTo>
                    <a:pt x="12700" y="9058997"/>
                  </a:lnTo>
                </a:path>
              </a:pathLst>
            </a:custGeom>
            <a:solidFill>
              <a:srgbClr val="394C60">
                <a:alpha val="784"/>
              </a:srgbClr>
            </a:solidFill>
          </p:spPr>
        </p:sp>
        <p:sp>
          <p:nvSpPr>
            <p:cNvPr id="5" name="TextBox 5"/>
            <p:cNvSpPr txBox="1"/>
            <p:nvPr/>
          </p:nvSpPr>
          <p:spPr>
            <a:xfrm>
              <a:off x="0" y="-38100"/>
              <a:ext cx="20730586" cy="8639898"/>
            </a:xfrm>
            <a:prstGeom prst="rect">
              <a:avLst/>
            </a:prstGeom>
          </p:spPr>
          <p:txBody>
            <a:bodyPr lIns="203200" tIns="203200" rIns="203200" bIns="203200" rtlCol="0" anchor="t"/>
            <a:lstStyle/>
            <a:p>
              <a:pPr algn="l">
                <a:lnSpc>
                  <a:spcPts val="3359"/>
                </a:lnSpc>
              </a:pPr>
              <a:r>
                <a:rPr lang="en-US" sz="2399" dirty="0">
                  <a:solidFill>
                    <a:srgbClr val="000000"/>
                  </a:solidFill>
                  <a:latin typeface="Canva Sans"/>
                  <a:ea typeface="Canva Sans"/>
                  <a:cs typeface="Canva Sans"/>
                  <a:sym typeface="Canva Sans"/>
                </a:rPr>
                <a:t>•Target high-potential countries like Sri Lanka, Indonesia, and the Philippines where restaurant presence is still low but customer interest is strong.</a:t>
              </a:r>
            </a:p>
            <a:p>
              <a:pPr algn="l">
                <a:lnSpc>
                  <a:spcPts val="3359"/>
                </a:lnSpc>
              </a:pPr>
              <a:r>
                <a:rPr lang="en-US" sz="2399" dirty="0">
                  <a:solidFill>
                    <a:srgbClr val="000000"/>
                  </a:solidFill>
                  <a:latin typeface="Canva Sans"/>
                  <a:ea typeface="Canva Sans"/>
                  <a:cs typeface="Canva Sans"/>
                  <a:sym typeface="Canva Sans"/>
                </a:rPr>
                <a:t>•Start in less crowded cities within these countries to avoid heavy competition and build a loyal customer base early.</a:t>
              </a:r>
            </a:p>
            <a:p>
              <a:pPr algn="l">
                <a:lnSpc>
                  <a:spcPts val="3359"/>
                </a:lnSpc>
              </a:pPr>
              <a:r>
                <a:rPr lang="en-US" sz="2399" dirty="0">
                  <a:solidFill>
                    <a:srgbClr val="000000"/>
                  </a:solidFill>
                  <a:latin typeface="Canva Sans"/>
                  <a:ea typeface="Canva Sans"/>
                  <a:cs typeface="Canva Sans"/>
                  <a:sym typeface="Canva Sans"/>
                </a:rPr>
                <a:t>•Learn from top competitors to offer something better—whether it’s unique food, faster service, or a more inviting dining experience.</a:t>
              </a:r>
            </a:p>
            <a:p>
              <a:pPr algn="l">
                <a:lnSpc>
                  <a:spcPts val="3359"/>
                </a:lnSpc>
              </a:pPr>
              <a:r>
                <a:rPr lang="en-US" sz="2399" dirty="0">
                  <a:solidFill>
                    <a:srgbClr val="000000"/>
                  </a:solidFill>
                  <a:latin typeface="Canva Sans"/>
                  <a:ea typeface="Canva Sans"/>
                  <a:cs typeface="Canva Sans"/>
                  <a:sym typeface="Canva Sans"/>
                </a:rPr>
                <a:t>•Add online delivery and table booking from the start—data shows it improves both customer experience and restaurant ratings.</a:t>
              </a:r>
            </a:p>
            <a:p>
              <a:pPr algn="l">
                <a:lnSpc>
                  <a:spcPts val="3359"/>
                </a:lnSpc>
              </a:pPr>
              <a:r>
                <a:rPr lang="en-US" sz="2399" dirty="0">
                  <a:solidFill>
                    <a:srgbClr val="000000"/>
                  </a:solidFill>
                  <a:latin typeface="Canva Sans"/>
                  <a:ea typeface="Canva Sans"/>
                  <a:cs typeface="Canva Sans"/>
                  <a:sym typeface="Canva Sans"/>
                </a:rPr>
                <a:t>•Serve popular cuisines that customers already love in each country to increase satisfaction and footfall.</a:t>
              </a:r>
            </a:p>
            <a:p>
              <a:pPr algn="l">
                <a:lnSpc>
                  <a:spcPts val="3359"/>
                </a:lnSpc>
              </a:pPr>
              <a:r>
                <a:rPr lang="en-US" sz="2399" dirty="0">
                  <a:solidFill>
                    <a:srgbClr val="000000"/>
                  </a:solidFill>
                  <a:latin typeface="Canva Sans"/>
                  <a:ea typeface="Canva Sans"/>
                  <a:cs typeface="Canva Sans"/>
                  <a:sym typeface="Canva Sans"/>
                </a:rPr>
                <a:t>•Keep pricing smart and local-friendly by matching it with how much people usually spend in each region.</a:t>
              </a:r>
            </a:p>
            <a:p>
              <a:pPr algn="l">
                <a:lnSpc>
                  <a:spcPts val="3359"/>
                </a:lnSpc>
              </a:pPr>
              <a:endParaRPr lang="en-US" sz="2399" dirty="0">
                <a:solidFill>
                  <a:srgbClr val="000000"/>
                </a:solidFill>
                <a:latin typeface="Canva Sans"/>
                <a:ea typeface="Canva Sans"/>
                <a:cs typeface="Canva Sans"/>
                <a:sym typeface="Canva Sans"/>
              </a:endParaRPr>
            </a:p>
          </p:txBody>
        </p:sp>
      </p:grpSp>
      <p:sp>
        <p:nvSpPr>
          <p:cNvPr id="6" name="TextBox 6"/>
          <p:cNvSpPr txBox="1"/>
          <p:nvPr/>
        </p:nvSpPr>
        <p:spPr>
          <a:xfrm>
            <a:off x="3877427" y="678878"/>
            <a:ext cx="11215805" cy="775843"/>
          </a:xfrm>
          <a:prstGeom prst="rect">
            <a:avLst/>
          </a:prstGeom>
        </p:spPr>
        <p:txBody>
          <a:bodyPr wrap="square" lIns="0" tIns="0" rIns="0" bIns="0" rtlCol="0" anchor="t">
            <a:spAutoFit/>
          </a:bodyPr>
          <a:lstStyle/>
          <a:p>
            <a:pPr algn="l">
              <a:lnSpc>
                <a:spcPts val="5936"/>
              </a:lnSpc>
            </a:pPr>
            <a:r>
              <a:rPr lang="en-US" sz="5600" spc="117" dirty="0">
                <a:solidFill>
                  <a:srgbClr val="2E2521"/>
                </a:solidFill>
                <a:latin typeface="DM Serif Display"/>
                <a:ea typeface="DM Serif Display"/>
                <a:cs typeface="DM Serif Display"/>
                <a:sym typeface="DM Serif Display"/>
              </a:rPr>
              <a:t>STRATEGIC RECOMMENDATION</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E2521"/>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2317145" cy="1174890"/>
          </a:xfrm>
        </p:grpSpPr>
        <p:sp>
          <p:nvSpPr>
            <p:cNvPr id="3" name="Freeform 3"/>
            <p:cNvSpPr/>
            <p:nvPr/>
          </p:nvSpPr>
          <p:spPr>
            <a:xfrm>
              <a:off x="0" y="0"/>
              <a:ext cx="2317145" cy="1174890"/>
            </a:xfrm>
            <a:custGeom>
              <a:avLst/>
              <a:gdLst/>
              <a:ahLst/>
              <a:cxnLst/>
              <a:rect l="l" t="t" r="r" b="b"/>
              <a:pathLst>
                <a:path w="2317145" h="1174890">
                  <a:moveTo>
                    <a:pt x="0" y="0"/>
                  </a:moveTo>
                  <a:lnTo>
                    <a:pt x="2317145" y="0"/>
                  </a:lnTo>
                  <a:lnTo>
                    <a:pt x="2317145" y="1174890"/>
                  </a:lnTo>
                  <a:lnTo>
                    <a:pt x="0" y="1174890"/>
                  </a:lnTo>
                  <a:close/>
                </a:path>
              </a:pathLst>
            </a:custGeom>
            <a:blipFill>
              <a:blip r:embed="rId2"/>
              <a:stretch>
                <a:fillRect t="-15699" b="-15699"/>
              </a:stretch>
            </a:blipFill>
          </p:spPr>
        </p:sp>
      </p:grpSp>
      <p:grpSp>
        <p:nvGrpSpPr>
          <p:cNvPr id="4" name="Group 4"/>
          <p:cNvGrpSpPr/>
          <p:nvPr/>
        </p:nvGrpSpPr>
        <p:grpSpPr>
          <a:xfrm>
            <a:off x="11776861" y="4472058"/>
            <a:ext cx="6511139" cy="3774755"/>
            <a:chOff x="0" y="0"/>
            <a:chExt cx="1901666" cy="1102468"/>
          </a:xfrm>
        </p:grpSpPr>
        <p:sp>
          <p:nvSpPr>
            <p:cNvPr id="5" name="Freeform 5"/>
            <p:cNvSpPr/>
            <p:nvPr/>
          </p:nvSpPr>
          <p:spPr>
            <a:xfrm>
              <a:off x="0" y="0"/>
              <a:ext cx="1901666" cy="1102468"/>
            </a:xfrm>
            <a:custGeom>
              <a:avLst/>
              <a:gdLst/>
              <a:ahLst/>
              <a:cxnLst/>
              <a:rect l="l" t="t" r="r" b="b"/>
              <a:pathLst>
                <a:path w="1901666" h="1102468">
                  <a:moveTo>
                    <a:pt x="0" y="0"/>
                  </a:moveTo>
                  <a:lnTo>
                    <a:pt x="1901666" y="0"/>
                  </a:lnTo>
                  <a:lnTo>
                    <a:pt x="1901666" y="1102468"/>
                  </a:lnTo>
                  <a:lnTo>
                    <a:pt x="0" y="1102468"/>
                  </a:lnTo>
                  <a:close/>
                </a:path>
              </a:pathLst>
            </a:custGeom>
            <a:solidFill>
              <a:srgbClr val="CC4E27"/>
            </a:solidFill>
          </p:spPr>
        </p:sp>
        <p:sp>
          <p:nvSpPr>
            <p:cNvPr id="6" name="TextBox 6"/>
            <p:cNvSpPr txBox="1"/>
            <p:nvPr/>
          </p:nvSpPr>
          <p:spPr>
            <a:xfrm>
              <a:off x="0" y="-38100"/>
              <a:ext cx="1901666" cy="1140568"/>
            </a:xfrm>
            <a:prstGeom prst="rect">
              <a:avLst/>
            </a:prstGeom>
          </p:spPr>
          <p:txBody>
            <a:bodyPr lIns="50800" tIns="50800" rIns="50800" bIns="50800" rtlCol="0" anchor="ctr"/>
            <a:lstStyle/>
            <a:p>
              <a:pPr algn="ctr">
                <a:lnSpc>
                  <a:spcPts val="3359"/>
                </a:lnSpc>
              </a:pPr>
              <a:endParaRPr/>
            </a:p>
          </p:txBody>
        </p:sp>
      </p:grpSp>
      <p:sp>
        <p:nvSpPr>
          <p:cNvPr id="7" name="TextBox 7"/>
          <p:cNvSpPr txBox="1"/>
          <p:nvPr/>
        </p:nvSpPr>
        <p:spPr>
          <a:xfrm>
            <a:off x="12178460" y="5178583"/>
            <a:ext cx="5080840" cy="2561730"/>
          </a:xfrm>
          <a:prstGeom prst="rect">
            <a:avLst/>
          </a:prstGeom>
        </p:spPr>
        <p:txBody>
          <a:bodyPr lIns="0" tIns="0" rIns="0" bIns="0" rtlCol="0" anchor="t">
            <a:spAutoFit/>
          </a:bodyPr>
          <a:lstStyle/>
          <a:p>
            <a:pPr algn="r">
              <a:lnSpc>
                <a:spcPts val="9881"/>
              </a:lnSpc>
            </a:pPr>
            <a:r>
              <a:rPr lang="en-US" sz="9981" spc="209">
                <a:solidFill>
                  <a:srgbClr val="FFFAF2"/>
                </a:solidFill>
                <a:latin typeface="DM Serif Display"/>
                <a:ea typeface="DM Serif Display"/>
                <a:cs typeface="DM Serif Display"/>
                <a:sym typeface="DM Serif Display"/>
              </a:rPr>
              <a:t>THANK YOU</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F2"/>
        </a:solidFill>
        <a:effectLst/>
      </p:bgPr>
    </p:bg>
    <p:spTree>
      <p:nvGrpSpPr>
        <p:cNvPr id="1" name=""/>
        <p:cNvGrpSpPr/>
        <p:nvPr/>
      </p:nvGrpSpPr>
      <p:grpSpPr>
        <a:xfrm>
          <a:off x="0" y="0"/>
          <a:ext cx="0" cy="0"/>
          <a:chOff x="0" y="0"/>
          <a:chExt cx="0" cy="0"/>
        </a:xfrm>
      </p:grpSpPr>
      <p:sp>
        <p:nvSpPr>
          <p:cNvPr id="9" name="TextBox 9"/>
          <p:cNvSpPr txBox="1"/>
          <p:nvPr/>
        </p:nvSpPr>
        <p:spPr>
          <a:xfrm>
            <a:off x="609600" y="678878"/>
            <a:ext cx="16783342" cy="775843"/>
          </a:xfrm>
          <a:prstGeom prst="rect">
            <a:avLst/>
          </a:prstGeom>
        </p:spPr>
        <p:txBody>
          <a:bodyPr wrap="square" lIns="0" tIns="0" rIns="0" bIns="0" rtlCol="0" anchor="t">
            <a:spAutoFit/>
          </a:bodyPr>
          <a:lstStyle/>
          <a:p>
            <a:pPr algn="ctr">
              <a:lnSpc>
                <a:spcPts val="5936"/>
              </a:lnSpc>
            </a:pPr>
            <a:r>
              <a:rPr lang="en-US" sz="4800" spc="117" dirty="0">
                <a:solidFill>
                  <a:srgbClr val="2E2521"/>
                </a:solidFill>
                <a:latin typeface="DM Serif Display"/>
                <a:ea typeface="DM Serif Display"/>
                <a:cs typeface="DM Serif Display"/>
                <a:sym typeface="DM Serif Display"/>
              </a:rPr>
              <a:t>      </a:t>
            </a:r>
            <a:r>
              <a:rPr lang="en-US" sz="4800" spc="117" dirty="0">
                <a:solidFill>
                  <a:srgbClr val="2E2521"/>
                </a:solidFill>
                <a:latin typeface="Canva Sans Bold" charset="0"/>
                <a:ea typeface="DM Serif Display"/>
                <a:cs typeface="DM Serif Display"/>
                <a:sym typeface="DM Serif Display"/>
              </a:rPr>
              <a:t>HOW ZOMATO WORKS</a:t>
            </a:r>
          </a:p>
        </p:txBody>
      </p:sp>
      <p:sp>
        <p:nvSpPr>
          <p:cNvPr id="11" name="TextBox 11"/>
          <p:cNvSpPr txBox="1"/>
          <p:nvPr/>
        </p:nvSpPr>
        <p:spPr>
          <a:xfrm>
            <a:off x="8091460" y="7435903"/>
            <a:ext cx="3275258" cy="356235"/>
          </a:xfrm>
          <a:prstGeom prst="rect">
            <a:avLst/>
          </a:prstGeom>
        </p:spPr>
        <p:txBody>
          <a:bodyPr lIns="0" tIns="0" rIns="0" bIns="0" rtlCol="0" anchor="t">
            <a:spAutoFit/>
          </a:bodyPr>
          <a:lstStyle/>
          <a:p>
            <a:pPr algn="r">
              <a:lnSpc>
                <a:spcPts val="2940"/>
              </a:lnSpc>
            </a:pPr>
            <a:r>
              <a:rPr lang="en-US" sz="2100">
                <a:solidFill>
                  <a:srgbClr val="FFFAF2"/>
                </a:solidFill>
                <a:latin typeface="Montserrat"/>
                <a:ea typeface="Montserrat"/>
                <a:cs typeface="Montserrat"/>
                <a:sym typeface="Montserrat"/>
              </a:rPr>
              <a:t>-Samira Hadid</a:t>
            </a:r>
          </a:p>
        </p:txBody>
      </p:sp>
      <p:graphicFrame>
        <p:nvGraphicFramePr>
          <p:cNvPr id="15" name="Diagram 14"/>
          <p:cNvGraphicFramePr/>
          <p:nvPr>
            <p:extLst>
              <p:ext uri="{D42A27DB-BD31-4B8C-83A1-F6EECF244321}">
                <p14:modId xmlns:p14="http://schemas.microsoft.com/office/powerpoint/2010/main" val="3165103377"/>
              </p:ext>
            </p:extLst>
          </p:nvPr>
        </p:nvGraphicFramePr>
        <p:xfrm>
          <a:off x="1024812" y="2514600"/>
          <a:ext cx="16653588" cy="6743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F2"/>
        </a:solidFill>
        <a:effectLst/>
      </p:bgPr>
    </p:bg>
    <p:spTree>
      <p:nvGrpSpPr>
        <p:cNvPr id="1" name=""/>
        <p:cNvGrpSpPr/>
        <p:nvPr/>
      </p:nvGrpSpPr>
      <p:grpSpPr>
        <a:xfrm>
          <a:off x="0" y="0"/>
          <a:ext cx="0" cy="0"/>
          <a:chOff x="0" y="0"/>
          <a:chExt cx="0" cy="0"/>
        </a:xfrm>
      </p:grpSpPr>
      <p:sp>
        <p:nvSpPr>
          <p:cNvPr id="17" name="TextBox 17"/>
          <p:cNvSpPr txBox="1"/>
          <p:nvPr/>
        </p:nvSpPr>
        <p:spPr>
          <a:xfrm>
            <a:off x="1600200" y="514298"/>
            <a:ext cx="14496552" cy="960776"/>
          </a:xfrm>
          <a:prstGeom prst="rect">
            <a:avLst/>
          </a:prstGeom>
        </p:spPr>
        <p:txBody>
          <a:bodyPr wrap="square" lIns="0" tIns="0" rIns="0" bIns="0" rtlCol="0" anchor="t">
            <a:spAutoFit/>
          </a:bodyPr>
          <a:lstStyle/>
          <a:p>
            <a:pPr algn="ctr">
              <a:lnSpc>
                <a:spcPts val="7840"/>
              </a:lnSpc>
            </a:pPr>
            <a:r>
              <a:rPr lang="en-US" sz="5600" spc="117" dirty="0">
                <a:solidFill>
                  <a:srgbClr val="2E2521"/>
                </a:solidFill>
                <a:latin typeface="DM Serif Display"/>
                <a:ea typeface="DM Serif Display"/>
                <a:cs typeface="DM Serif Display"/>
                <a:sym typeface="DM Serif Display"/>
              </a:rPr>
              <a:t>   AGENDA</a:t>
            </a:r>
          </a:p>
        </p:txBody>
      </p:sp>
      <p:grpSp>
        <p:nvGrpSpPr>
          <p:cNvPr id="27" name="Group 26"/>
          <p:cNvGrpSpPr/>
          <p:nvPr/>
        </p:nvGrpSpPr>
        <p:grpSpPr>
          <a:xfrm>
            <a:off x="4648200" y="1900563"/>
            <a:ext cx="9006457" cy="7282583"/>
            <a:chOff x="5242942" y="1900563"/>
            <a:chExt cx="8411715" cy="7282583"/>
          </a:xfrm>
        </p:grpSpPr>
        <p:sp>
          <p:nvSpPr>
            <p:cNvPr id="28" name="Circular Arrow 27"/>
            <p:cNvSpPr/>
            <p:nvPr/>
          </p:nvSpPr>
          <p:spPr>
            <a:xfrm>
              <a:off x="5807508" y="1900563"/>
              <a:ext cx="7282583" cy="7282583"/>
            </a:xfrm>
            <a:prstGeom prst="circularArrow">
              <a:avLst>
                <a:gd name="adj1" fmla="val 5544"/>
                <a:gd name="adj2" fmla="val 330680"/>
                <a:gd name="adj3" fmla="val 14460307"/>
                <a:gd name="adj4" fmla="val 16982016"/>
                <a:gd name="adj5" fmla="val 5757"/>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9" name="Freeform 28"/>
            <p:cNvSpPr/>
            <p:nvPr/>
          </p:nvSpPr>
          <p:spPr>
            <a:xfrm>
              <a:off x="8270657" y="1945524"/>
              <a:ext cx="2356284" cy="1178142"/>
            </a:xfrm>
            <a:custGeom>
              <a:avLst/>
              <a:gdLst>
                <a:gd name="connsiteX0" fmla="*/ 0 w 2356284"/>
                <a:gd name="connsiteY0" fmla="*/ 196361 h 1178142"/>
                <a:gd name="connsiteX1" fmla="*/ 196361 w 2356284"/>
                <a:gd name="connsiteY1" fmla="*/ 0 h 1178142"/>
                <a:gd name="connsiteX2" fmla="*/ 2159923 w 2356284"/>
                <a:gd name="connsiteY2" fmla="*/ 0 h 1178142"/>
                <a:gd name="connsiteX3" fmla="*/ 2356284 w 2356284"/>
                <a:gd name="connsiteY3" fmla="*/ 196361 h 1178142"/>
                <a:gd name="connsiteX4" fmla="*/ 2356284 w 2356284"/>
                <a:gd name="connsiteY4" fmla="*/ 981781 h 1178142"/>
                <a:gd name="connsiteX5" fmla="*/ 2159923 w 2356284"/>
                <a:gd name="connsiteY5" fmla="*/ 1178142 h 1178142"/>
                <a:gd name="connsiteX6" fmla="*/ 196361 w 2356284"/>
                <a:gd name="connsiteY6" fmla="*/ 1178142 h 1178142"/>
                <a:gd name="connsiteX7" fmla="*/ 0 w 2356284"/>
                <a:gd name="connsiteY7" fmla="*/ 981781 h 1178142"/>
                <a:gd name="connsiteX8" fmla="*/ 0 w 2356284"/>
                <a:gd name="connsiteY8" fmla="*/ 196361 h 117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284" h="1178142">
                  <a:moveTo>
                    <a:pt x="0" y="196361"/>
                  </a:moveTo>
                  <a:cubicBezTo>
                    <a:pt x="0" y="87914"/>
                    <a:pt x="87914" y="0"/>
                    <a:pt x="196361" y="0"/>
                  </a:cubicBezTo>
                  <a:lnTo>
                    <a:pt x="2159923" y="0"/>
                  </a:lnTo>
                  <a:cubicBezTo>
                    <a:pt x="2268370" y="0"/>
                    <a:pt x="2356284" y="87914"/>
                    <a:pt x="2356284" y="196361"/>
                  </a:cubicBezTo>
                  <a:lnTo>
                    <a:pt x="2356284" y="981781"/>
                  </a:lnTo>
                  <a:cubicBezTo>
                    <a:pt x="2356284" y="1090228"/>
                    <a:pt x="2268370" y="1178142"/>
                    <a:pt x="2159923" y="1178142"/>
                  </a:cubicBezTo>
                  <a:lnTo>
                    <a:pt x="196361" y="1178142"/>
                  </a:lnTo>
                  <a:cubicBezTo>
                    <a:pt x="87914" y="1178142"/>
                    <a:pt x="0" y="1090228"/>
                    <a:pt x="0" y="981781"/>
                  </a:cubicBezTo>
                  <a:lnTo>
                    <a:pt x="0" y="196361"/>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7522" tIns="137522" rIns="137522" bIns="137522" numCol="1" spcCol="1270" anchor="ctr" anchorCtr="0">
              <a:noAutofit/>
            </a:bodyPr>
            <a:lstStyle/>
            <a:p>
              <a:pPr lvl="0" algn="ctr" defTabSz="933450" rtl="0">
                <a:lnSpc>
                  <a:spcPct val="90000"/>
                </a:lnSpc>
                <a:spcBef>
                  <a:spcPct val="0"/>
                </a:spcBef>
                <a:spcAft>
                  <a:spcPct val="35000"/>
                </a:spcAft>
              </a:pPr>
              <a:r>
                <a:rPr lang="en-US" sz="2100" kern="1200" dirty="0" smtClean="0"/>
                <a:t>Problem Statement</a:t>
              </a:r>
              <a:endParaRPr lang="en-IN" sz="2100" kern="1200" dirty="0"/>
            </a:p>
          </p:txBody>
        </p:sp>
        <p:sp>
          <p:nvSpPr>
            <p:cNvPr id="30" name="Freeform 29"/>
            <p:cNvSpPr/>
            <p:nvPr/>
          </p:nvSpPr>
          <p:spPr>
            <a:xfrm>
              <a:off x="10698697" y="3114806"/>
              <a:ext cx="2356284" cy="1178142"/>
            </a:xfrm>
            <a:custGeom>
              <a:avLst/>
              <a:gdLst>
                <a:gd name="connsiteX0" fmla="*/ 0 w 2356284"/>
                <a:gd name="connsiteY0" fmla="*/ 196361 h 1178142"/>
                <a:gd name="connsiteX1" fmla="*/ 196361 w 2356284"/>
                <a:gd name="connsiteY1" fmla="*/ 0 h 1178142"/>
                <a:gd name="connsiteX2" fmla="*/ 2159923 w 2356284"/>
                <a:gd name="connsiteY2" fmla="*/ 0 h 1178142"/>
                <a:gd name="connsiteX3" fmla="*/ 2356284 w 2356284"/>
                <a:gd name="connsiteY3" fmla="*/ 196361 h 1178142"/>
                <a:gd name="connsiteX4" fmla="*/ 2356284 w 2356284"/>
                <a:gd name="connsiteY4" fmla="*/ 981781 h 1178142"/>
                <a:gd name="connsiteX5" fmla="*/ 2159923 w 2356284"/>
                <a:gd name="connsiteY5" fmla="*/ 1178142 h 1178142"/>
                <a:gd name="connsiteX6" fmla="*/ 196361 w 2356284"/>
                <a:gd name="connsiteY6" fmla="*/ 1178142 h 1178142"/>
                <a:gd name="connsiteX7" fmla="*/ 0 w 2356284"/>
                <a:gd name="connsiteY7" fmla="*/ 981781 h 1178142"/>
                <a:gd name="connsiteX8" fmla="*/ 0 w 2356284"/>
                <a:gd name="connsiteY8" fmla="*/ 196361 h 117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284" h="1178142">
                  <a:moveTo>
                    <a:pt x="0" y="196361"/>
                  </a:moveTo>
                  <a:cubicBezTo>
                    <a:pt x="0" y="87914"/>
                    <a:pt x="87914" y="0"/>
                    <a:pt x="196361" y="0"/>
                  </a:cubicBezTo>
                  <a:lnTo>
                    <a:pt x="2159923" y="0"/>
                  </a:lnTo>
                  <a:cubicBezTo>
                    <a:pt x="2268370" y="0"/>
                    <a:pt x="2356284" y="87914"/>
                    <a:pt x="2356284" y="196361"/>
                  </a:cubicBezTo>
                  <a:lnTo>
                    <a:pt x="2356284" y="981781"/>
                  </a:lnTo>
                  <a:cubicBezTo>
                    <a:pt x="2356284" y="1090228"/>
                    <a:pt x="2268370" y="1178142"/>
                    <a:pt x="2159923" y="1178142"/>
                  </a:cubicBezTo>
                  <a:lnTo>
                    <a:pt x="196361" y="1178142"/>
                  </a:lnTo>
                  <a:cubicBezTo>
                    <a:pt x="87914" y="1178142"/>
                    <a:pt x="0" y="1090228"/>
                    <a:pt x="0" y="981781"/>
                  </a:cubicBezTo>
                  <a:lnTo>
                    <a:pt x="0" y="196361"/>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7522" tIns="137522" rIns="137522" bIns="137522" numCol="1" spcCol="1270" anchor="ctr" anchorCtr="0">
              <a:noAutofit/>
            </a:bodyPr>
            <a:lstStyle/>
            <a:p>
              <a:pPr lvl="0" algn="ctr" defTabSz="933450" rtl="0">
                <a:lnSpc>
                  <a:spcPct val="90000"/>
                </a:lnSpc>
                <a:spcBef>
                  <a:spcPct val="0"/>
                </a:spcBef>
                <a:spcAft>
                  <a:spcPct val="35000"/>
                </a:spcAft>
              </a:pPr>
              <a:r>
                <a:rPr lang="en-US" sz="2100" kern="1200" dirty="0" smtClean="0"/>
                <a:t>Data Overview</a:t>
              </a:r>
              <a:endParaRPr lang="en-IN" sz="2100" kern="1200" dirty="0"/>
            </a:p>
          </p:txBody>
        </p:sp>
        <p:sp>
          <p:nvSpPr>
            <p:cNvPr id="31" name="Freeform 30"/>
            <p:cNvSpPr/>
            <p:nvPr/>
          </p:nvSpPr>
          <p:spPr>
            <a:xfrm>
              <a:off x="11298373" y="5742159"/>
              <a:ext cx="2356284" cy="1178142"/>
            </a:xfrm>
            <a:custGeom>
              <a:avLst/>
              <a:gdLst>
                <a:gd name="connsiteX0" fmla="*/ 0 w 2356284"/>
                <a:gd name="connsiteY0" fmla="*/ 196361 h 1178142"/>
                <a:gd name="connsiteX1" fmla="*/ 196361 w 2356284"/>
                <a:gd name="connsiteY1" fmla="*/ 0 h 1178142"/>
                <a:gd name="connsiteX2" fmla="*/ 2159923 w 2356284"/>
                <a:gd name="connsiteY2" fmla="*/ 0 h 1178142"/>
                <a:gd name="connsiteX3" fmla="*/ 2356284 w 2356284"/>
                <a:gd name="connsiteY3" fmla="*/ 196361 h 1178142"/>
                <a:gd name="connsiteX4" fmla="*/ 2356284 w 2356284"/>
                <a:gd name="connsiteY4" fmla="*/ 981781 h 1178142"/>
                <a:gd name="connsiteX5" fmla="*/ 2159923 w 2356284"/>
                <a:gd name="connsiteY5" fmla="*/ 1178142 h 1178142"/>
                <a:gd name="connsiteX6" fmla="*/ 196361 w 2356284"/>
                <a:gd name="connsiteY6" fmla="*/ 1178142 h 1178142"/>
                <a:gd name="connsiteX7" fmla="*/ 0 w 2356284"/>
                <a:gd name="connsiteY7" fmla="*/ 981781 h 1178142"/>
                <a:gd name="connsiteX8" fmla="*/ 0 w 2356284"/>
                <a:gd name="connsiteY8" fmla="*/ 196361 h 117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284" h="1178142">
                  <a:moveTo>
                    <a:pt x="0" y="196361"/>
                  </a:moveTo>
                  <a:cubicBezTo>
                    <a:pt x="0" y="87914"/>
                    <a:pt x="87914" y="0"/>
                    <a:pt x="196361" y="0"/>
                  </a:cubicBezTo>
                  <a:lnTo>
                    <a:pt x="2159923" y="0"/>
                  </a:lnTo>
                  <a:cubicBezTo>
                    <a:pt x="2268370" y="0"/>
                    <a:pt x="2356284" y="87914"/>
                    <a:pt x="2356284" y="196361"/>
                  </a:cubicBezTo>
                  <a:lnTo>
                    <a:pt x="2356284" y="981781"/>
                  </a:lnTo>
                  <a:cubicBezTo>
                    <a:pt x="2356284" y="1090228"/>
                    <a:pt x="2268370" y="1178142"/>
                    <a:pt x="2159923" y="1178142"/>
                  </a:cubicBezTo>
                  <a:lnTo>
                    <a:pt x="196361" y="1178142"/>
                  </a:lnTo>
                  <a:cubicBezTo>
                    <a:pt x="87914" y="1178142"/>
                    <a:pt x="0" y="1090228"/>
                    <a:pt x="0" y="981781"/>
                  </a:cubicBezTo>
                  <a:lnTo>
                    <a:pt x="0" y="19636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7522" tIns="137522" rIns="137522" bIns="137522" numCol="1" spcCol="1270" anchor="ctr" anchorCtr="0">
              <a:noAutofit/>
            </a:bodyPr>
            <a:lstStyle/>
            <a:p>
              <a:pPr lvl="0" algn="ctr" defTabSz="933450" rtl="0">
                <a:lnSpc>
                  <a:spcPct val="90000"/>
                </a:lnSpc>
                <a:spcBef>
                  <a:spcPct val="0"/>
                </a:spcBef>
                <a:spcAft>
                  <a:spcPct val="35000"/>
                </a:spcAft>
              </a:pPr>
              <a:r>
                <a:rPr lang="en-US" sz="2100" kern="1200" smtClean="0"/>
                <a:t>Data </a:t>
              </a:r>
              <a:r>
                <a:rPr lang="en-US" sz="2100" kern="1200" dirty="0" smtClean="0"/>
                <a:t>Snapshot</a:t>
              </a:r>
              <a:endParaRPr lang="en-IN" sz="2100" kern="1200" dirty="0"/>
            </a:p>
          </p:txBody>
        </p:sp>
        <p:sp>
          <p:nvSpPr>
            <p:cNvPr id="32" name="Freeform 31"/>
            <p:cNvSpPr/>
            <p:nvPr/>
          </p:nvSpPr>
          <p:spPr>
            <a:xfrm>
              <a:off x="9618118" y="7849133"/>
              <a:ext cx="2356284" cy="1178142"/>
            </a:xfrm>
            <a:custGeom>
              <a:avLst/>
              <a:gdLst>
                <a:gd name="connsiteX0" fmla="*/ 0 w 2356284"/>
                <a:gd name="connsiteY0" fmla="*/ 196361 h 1178142"/>
                <a:gd name="connsiteX1" fmla="*/ 196361 w 2356284"/>
                <a:gd name="connsiteY1" fmla="*/ 0 h 1178142"/>
                <a:gd name="connsiteX2" fmla="*/ 2159923 w 2356284"/>
                <a:gd name="connsiteY2" fmla="*/ 0 h 1178142"/>
                <a:gd name="connsiteX3" fmla="*/ 2356284 w 2356284"/>
                <a:gd name="connsiteY3" fmla="*/ 196361 h 1178142"/>
                <a:gd name="connsiteX4" fmla="*/ 2356284 w 2356284"/>
                <a:gd name="connsiteY4" fmla="*/ 981781 h 1178142"/>
                <a:gd name="connsiteX5" fmla="*/ 2159923 w 2356284"/>
                <a:gd name="connsiteY5" fmla="*/ 1178142 h 1178142"/>
                <a:gd name="connsiteX6" fmla="*/ 196361 w 2356284"/>
                <a:gd name="connsiteY6" fmla="*/ 1178142 h 1178142"/>
                <a:gd name="connsiteX7" fmla="*/ 0 w 2356284"/>
                <a:gd name="connsiteY7" fmla="*/ 981781 h 1178142"/>
                <a:gd name="connsiteX8" fmla="*/ 0 w 2356284"/>
                <a:gd name="connsiteY8" fmla="*/ 196361 h 117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284" h="1178142">
                  <a:moveTo>
                    <a:pt x="0" y="196361"/>
                  </a:moveTo>
                  <a:cubicBezTo>
                    <a:pt x="0" y="87914"/>
                    <a:pt x="87914" y="0"/>
                    <a:pt x="196361" y="0"/>
                  </a:cubicBezTo>
                  <a:lnTo>
                    <a:pt x="2159923" y="0"/>
                  </a:lnTo>
                  <a:cubicBezTo>
                    <a:pt x="2268370" y="0"/>
                    <a:pt x="2356284" y="87914"/>
                    <a:pt x="2356284" y="196361"/>
                  </a:cubicBezTo>
                  <a:lnTo>
                    <a:pt x="2356284" y="981781"/>
                  </a:lnTo>
                  <a:cubicBezTo>
                    <a:pt x="2356284" y="1090228"/>
                    <a:pt x="2268370" y="1178142"/>
                    <a:pt x="2159923" y="1178142"/>
                  </a:cubicBezTo>
                  <a:lnTo>
                    <a:pt x="196361" y="1178142"/>
                  </a:lnTo>
                  <a:cubicBezTo>
                    <a:pt x="87914" y="1178142"/>
                    <a:pt x="0" y="1090228"/>
                    <a:pt x="0" y="981781"/>
                  </a:cubicBezTo>
                  <a:lnTo>
                    <a:pt x="0" y="196361"/>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37522" tIns="137522" rIns="137522" bIns="137522" numCol="1" spcCol="1270" anchor="ctr" anchorCtr="0">
              <a:noAutofit/>
            </a:bodyPr>
            <a:lstStyle/>
            <a:p>
              <a:pPr lvl="0" algn="ctr" defTabSz="933450" rtl="0">
                <a:lnSpc>
                  <a:spcPct val="90000"/>
                </a:lnSpc>
                <a:spcBef>
                  <a:spcPct val="0"/>
                </a:spcBef>
                <a:spcAft>
                  <a:spcPct val="35000"/>
                </a:spcAft>
              </a:pPr>
              <a:r>
                <a:rPr lang="en-US" sz="2100" kern="1200" dirty="0" smtClean="0"/>
                <a:t>Insightful Observations</a:t>
              </a:r>
              <a:endParaRPr lang="en-IN" sz="2100" kern="1200" dirty="0"/>
            </a:p>
          </p:txBody>
        </p:sp>
        <p:sp>
          <p:nvSpPr>
            <p:cNvPr id="33" name="Freeform 32"/>
            <p:cNvSpPr/>
            <p:nvPr/>
          </p:nvSpPr>
          <p:spPr>
            <a:xfrm>
              <a:off x="6923197" y="7849133"/>
              <a:ext cx="2356284" cy="1178142"/>
            </a:xfrm>
            <a:custGeom>
              <a:avLst/>
              <a:gdLst>
                <a:gd name="connsiteX0" fmla="*/ 0 w 2356284"/>
                <a:gd name="connsiteY0" fmla="*/ 196361 h 1178142"/>
                <a:gd name="connsiteX1" fmla="*/ 196361 w 2356284"/>
                <a:gd name="connsiteY1" fmla="*/ 0 h 1178142"/>
                <a:gd name="connsiteX2" fmla="*/ 2159923 w 2356284"/>
                <a:gd name="connsiteY2" fmla="*/ 0 h 1178142"/>
                <a:gd name="connsiteX3" fmla="*/ 2356284 w 2356284"/>
                <a:gd name="connsiteY3" fmla="*/ 196361 h 1178142"/>
                <a:gd name="connsiteX4" fmla="*/ 2356284 w 2356284"/>
                <a:gd name="connsiteY4" fmla="*/ 981781 h 1178142"/>
                <a:gd name="connsiteX5" fmla="*/ 2159923 w 2356284"/>
                <a:gd name="connsiteY5" fmla="*/ 1178142 h 1178142"/>
                <a:gd name="connsiteX6" fmla="*/ 196361 w 2356284"/>
                <a:gd name="connsiteY6" fmla="*/ 1178142 h 1178142"/>
                <a:gd name="connsiteX7" fmla="*/ 0 w 2356284"/>
                <a:gd name="connsiteY7" fmla="*/ 981781 h 1178142"/>
                <a:gd name="connsiteX8" fmla="*/ 0 w 2356284"/>
                <a:gd name="connsiteY8" fmla="*/ 196361 h 117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284" h="1178142">
                  <a:moveTo>
                    <a:pt x="0" y="196361"/>
                  </a:moveTo>
                  <a:cubicBezTo>
                    <a:pt x="0" y="87914"/>
                    <a:pt x="87914" y="0"/>
                    <a:pt x="196361" y="0"/>
                  </a:cubicBezTo>
                  <a:lnTo>
                    <a:pt x="2159923" y="0"/>
                  </a:lnTo>
                  <a:cubicBezTo>
                    <a:pt x="2268370" y="0"/>
                    <a:pt x="2356284" y="87914"/>
                    <a:pt x="2356284" y="196361"/>
                  </a:cubicBezTo>
                  <a:lnTo>
                    <a:pt x="2356284" y="981781"/>
                  </a:lnTo>
                  <a:cubicBezTo>
                    <a:pt x="2356284" y="1090228"/>
                    <a:pt x="2268370" y="1178142"/>
                    <a:pt x="2159923" y="1178142"/>
                  </a:cubicBezTo>
                  <a:lnTo>
                    <a:pt x="196361" y="1178142"/>
                  </a:lnTo>
                  <a:cubicBezTo>
                    <a:pt x="87914" y="1178142"/>
                    <a:pt x="0" y="1090228"/>
                    <a:pt x="0" y="981781"/>
                  </a:cubicBezTo>
                  <a:lnTo>
                    <a:pt x="0" y="196361"/>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37522" tIns="137522" rIns="137522" bIns="137522" numCol="1" spcCol="1270" anchor="ctr" anchorCtr="0">
              <a:noAutofit/>
            </a:bodyPr>
            <a:lstStyle/>
            <a:p>
              <a:pPr lvl="0" algn="ctr" defTabSz="933450" rtl="0">
                <a:lnSpc>
                  <a:spcPct val="90000"/>
                </a:lnSpc>
                <a:spcBef>
                  <a:spcPct val="0"/>
                </a:spcBef>
                <a:spcAft>
                  <a:spcPct val="35000"/>
                </a:spcAft>
              </a:pPr>
              <a:r>
                <a:rPr lang="en-US" sz="2100" kern="1200" dirty="0" smtClean="0"/>
                <a:t>Objective Key Metrics &amp; Visualization</a:t>
              </a:r>
              <a:endParaRPr lang="en-IN" sz="2100" kern="1200" dirty="0"/>
            </a:p>
          </p:txBody>
        </p:sp>
        <p:sp>
          <p:nvSpPr>
            <p:cNvPr id="34" name="Freeform 33"/>
            <p:cNvSpPr/>
            <p:nvPr/>
          </p:nvSpPr>
          <p:spPr>
            <a:xfrm>
              <a:off x="5242942" y="5742159"/>
              <a:ext cx="2356284" cy="1178142"/>
            </a:xfrm>
            <a:custGeom>
              <a:avLst/>
              <a:gdLst>
                <a:gd name="connsiteX0" fmla="*/ 0 w 2356284"/>
                <a:gd name="connsiteY0" fmla="*/ 196361 h 1178142"/>
                <a:gd name="connsiteX1" fmla="*/ 196361 w 2356284"/>
                <a:gd name="connsiteY1" fmla="*/ 0 h 1178142"/>
                <a:gd name="connsiteX2" fmla="*/ 2159923 w 2356284"/>
                <a:gd name="connsiteY2" fmla="*/ 0 h 1178142"/>
                <a:gd name="connsiteX3" fmla="*/ 2356284 w 2356284"/>
                <a:gd name="connsiteY3" fmla="*/ 196361 h 1178142"/>
                <a:gd name="connsiteX4" fmla="*/ 2356284 w 2356284"/>
                <a:gd name="connsiteY4" fmla="*/ 981781 h 1178142"/>
                <a:gd name="connsiteX5" fmla="*/ 2159923 w 2356284"/>
                <a:gd name="connsiteY5" fmla="*/ 1178142 h 1178142"/>
                <a:gd name="connsiteX6" fmla="*/ 196361 w 2356284"/>
                <a:gd name="connsiteY6" fmla="*/ 1178142 h 1178142"/>
                <a:gd name="connsiteX7" fmla="*/ 0 w 2356284"/>
                <a:gd name="connsiteY7" fmla="*/ 981781 h 1178142"/>
                <a:gd name="connsiteX8" fmla="*/ 0 w 2356284"/>
                <a:gd name="connsiteY8" fmla="*/ 196361 h 117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284" h="1178142">
                  <a:moveTo>
                    <a:pt x="0" y="196361"/>
                  </a:moveTo>
                  <a:cubicBezTo>
                    <a:pt x="0" y="87914"/>
                    <a:pt x="87914" y="0"/>
                    <a:pt x="196361" y="0"/>
                  </a:cubicBezTo>
                  <a:lnTo>
                    <a:pt x="2159923" y="0"/>
                  </a:lnTo>
                  <a:cubicBezTo>
                    <a:pt x="2268370" y="0"/>
                    <a:pt x="2356284" y="87914"/>
                    <a:pt x="2356284" y="196361"/>
                  </a:cubicBezTo>
                  <a:lnTo>
                    <a:pt x="2356284" y="981781"/>
                  </a:lnTo>
                  <a:cubicBezTo>
                    <a:pt x="2356284" y="1090228"/>
                    <a:pt x="2268370" y="1178142"/>
                    <a:pt x="2159923" y="1178142"/>
                  </a:cubicBezTo>
                  <a:lnTo>
                    <a:pt x="196361" y="1178142"/>
                  </a:lnTo>
                  <a:cubicBezTo>
                    <a:pt x="87914" y="1178142"/>
                    <a:pt x="0" y="1090228"/>
                    <a:pt x="0" y="981781"/>
                  </a:cubicBezTo>
                  <a:lnTo>
                    <a:pt x="0" y="196361"/>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37522" tIns="137522" rIns="137522" bIns="137522" numCol="1" spcCol="1270" anchor="ctr" anchorCtr="0">
              <a:noAutofit/>
            </a:bodyPr>
            <a:lstStyle/>
            <a:p>
              <a:pPr lvl="0" algn="ctr" defTabSz="933450" rtl="0">
                <a:lnSpc>
                  <a:spcPct val="90000"/>
                </a:lnSpc>
                <a:spcBef>
                  <a:spcPct val="0"/>
                </a:spcBef>
                <a:spcAft>
                  <a:spcPct val="35000"/>
                </a:spcAft>
              </a:pPr>
              <a:r>
                <a:rPr lang="en-US" sz="2100" kern="1200" dirty="0" smtClean="0"/>
                <a:t>Conclusion</a:t>
              </a:r>
              <a:endParaRPr lang="en-IN" sz="2100" kern="1200" dirty="0"/>
            </a:p>
          </p:txBody>
        </p:sp>
        <p:sp>
          <p:nvSpPr>
            <p:cNvPr id="35" name="Freeform 34"/>
            <p:cNvSpPr/>
            <p:nvPr/>
          </p:nvSpPr>
          <p:spPr>
            <a:xfrm>
              <a:off x="5842618" y="3114806"/>
              <a:ext cx="2356284" cy="1178142"/>
            </a:xfrm>
            <a:custGeom>
              <a:avLst/>
              <a:gdLst>
                <a:gd name="connsiteX0" fmla="*/ 0 w 2356284"/>
                <a:gd name="connsiteY0" fmla="*/ 196361 h 1178142"/>
                <a:gd name="connsiteX1" fmla="*/ 196361 w 2356284"/>
                <a:gd name="connsiteY1" fmla="*/ 0 h 1178142"/>
                <a:gd name="connsiteX2" fmla="*/ 2159923 w 2356284"/>
                <a:gd name="connsiteY2" fmla="*/ 0 h 1178142"/>
                <a:gd name="connsiteX3" fmla="*/ 2356284 w 2356284"/>
                <a:gd name="connsiteY3" fmla="*/ 196361 h 1178142"/>
                <a:gd name="connsiteX4" fmla="*/ 2356284 w 2356284"/>
                <a:gd name="connsiteY4" fmla="*/ 981781 h 1178142"/>
                <a:gd name="connsiteX5" fmla="*/ 2159923 w 2356284"/>
                <a:gd name="connsiteY5" fmla="*/ 1178142 h 1178142"/>
                <a:gd name="connsiteX6" fmla="*/ 196361 w 2356284"/>
                <a:gd name="connsiteY6" fmla="*/ 1178142 h 1178142"/>
                <a:gd name="connsiteX7" fmla="*/ 0 w 2356284"/>
                <a:gd name="connsiteY7" fmla="*/ 981781 h 1178142"/>
                <a:gd name="connsiteX8" fmla="*/ 0 w 2356284"/>
                <a:gd name="connsiteY8" fmla="*/ 196361 h 117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284" h="1178142">
                  <a:moveTo>
                    <a:pt x="0" y="196361"/>
                  </a:moveTo>
                  <a:cubicBezTo>
                    <a:pt x="0" y="87914"/>
                    <a:pt x="87914" y="0"/>
                    <a:pt x="196361" y="0"/>
                  </a:cubicBezTo>
                  <a:lnTo>
                    <a:pt x="2159923" y="0"/>
                  </a:lnTo>
                  <a:cubicBezTo>
                    <a:pt x="2268370" y="0"/>
                    <a:pt x="2356284" y="87914"/>
                    <a:pt x="2356284" y="196361"/>
                  </a:cubicBezTo>
                  <a:lnTo>
                    <a:pt x="2356284" y="981781"/>
                  </a:lnTo>
                  <a:cubicBezTo>
                    <a:pt x="2356284" y="1090228"/>
                    <a:pt x="2268370" y="1178142"/>
                    <a:pt x="2159923" y="1178142"/>
                  </a:cubicBezTo>
                  <a:lnTo>
                    <a:pt x="196361" y="1178142"/>
                  </a:lnTo>
                  <a:cubicBezTo>
                    <a:pt x="87914" y="1178142"/>
                    <a:pt x="0" y="1090228"/>
                    <a:pt x="0" y="981781"/>
                  </a:cubicBezTo>
                  <a:lnTo>
                    <a:pt x="0" y="196361"/>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7522" tIns="137522" rIns="137522" bIns="137522" numCol="1" spcCol="1270" anchor="ctr" anchorCtr="0">
              <a:noAutofit/>
            </a:bodyPr>
            <a:lstStyle/>
            <a:p>
              <a:pPr lvl="0" algn="ctr" defTabSz="933450" rtl="0">
                <a:lnSpc>
                  <a:spcPct val="90000"/>
                </a:lnSpc>
                <a:spcBef>
                  <a:spcPct val="0"/>
                </a:spcBef>
                <a:spcAft>
                  <a:spcPct val="35000"/>
                </a:spcAft>
              </a:pPr>
              <a:r>
                <a:rPr lang="en-US" sz="2100" kern="1200" dirty="0" smtClean="0"/>
                <a:t>Strategic Recommendation</a:t>
              </a:r>
              <a:endParaRPr lang="en-IN" sz="2100" kern="1200" dirty="0"/>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F2"/>
        </a:solidFill>
        <a:effectLst/>
      </p:bgPr>
    </p:bg>
    <p:spTree>
      <p:nvGrpSpPr>
        <p:cNvPr id="1" name=""/>
        <p:cNvGrpSpPr/>
        <p:nvPr/>
      </p:nvGrpSpPr>
      <p:grpSpPr>
        <a:xfrm>
          <a:off x="0" y="0"/>
          <a:ext cx="0" cy="0"/>
          <a:chOff x="0" y="0"/>
          <a:chExt cx="0" cy="0"/>
        </a:xfrm>
      </p:grpSpPr>
      <p:grpSp>
        <p:nvGrpSpPr>
          <p:cNvPr id="4" name="Group 4"/>
          <p:cNvGrpSpPr/>
          <p:nvPr/>
        </p:nvGrpSpPr>
        <p:grpSpPr>
          <a:xfrm>
            <a:off x="1028700" y="1268709"/>
            <a:ext cx="16878300" cy="2413646"/>
            <a:chOff x="0" y="-38100"/>
            <a:chExt cx="22504399" cy="3218194"/>
          </a:xfrm>
        </p:grpSpPr>
        <p:sp>
          <p:nvSpPr>
            <p:cNvPr id="5" name="Freeform 5"/>
            <p:cNvSpPr/>
            <p:nvPr/>
          </p:nvSpPr>
          <p:spPr>
            <a:xfrm>
              <a:off x="0" y="0"/>
              <a:ext cx="14182071" cy="3078494"/>
            </a:xfrm>
            <a:custGeom>
              <a:avLst/>
              <a:gdLst/>
              <a:ahLst/>
              <a:cxnLst/>
              <a:rect l="l" t="t" r="r" b="b"/>
              <a:pathLst>
                <a:path w="14182071" h="3078494">
                  <a:moveTo>
                    <a:pt x="0" y="0"/>
                  </a:moveTo>
                  <a:lnTo>
                    <a:pt x="14182071" y="0"/>
                  </a:lnTo>
                  <a:lnTo>
                    <a:pt x="14182071" y="3078494"/>
                  </a:lnTo>
                  <a:lnTo>
                    <a:pt x="0" y="3078494"/>
                  </a:lnTo>
                  <a:close/>
                </a:path>
              </a:pathLst>
            </a:custGeom>
            <a:solidFill>
              <a:srgbClr val="FFFAF2"/>
            </a:solidFill>
          </p:spPr>
        </p:sp>
        <p:sp>
          <p:nvSpPr>
            <p:cNvPr id="6" name="Freeform 6"/>
            <p:cNvSpPr/>
            <p:nvPr/>
          </p:nvSpPr>
          <p:spPr>
            <a:xfrm>
              <a:off x="0" y="0"/>
              <a:ext cx="14182071" cy="3180094"/>
            </a:xfrm>
            <a:custGeom>
              <a:avLst/>
              <a:gdLst/>
              <a:ahLst/>
              <a:cxnLst/>
              <a:rect l="l" t="t" r="r" b="b"/>
              <a:pathLst>
                <a:path w="14182071" h="3180094">
                  <a:moveTo>
                    <a:pt x="0" y="3078494"/>
                  </a:moveTo>
                  <a:lnTo>
                    <a:pt x="14182071" y="3078494"/>
                  </a:lnTo>
                  <a:lnTo>
                    <a:pt x="14055071" y="3180094"/>
                  </a:lnTo>
                  <a:cubicBezTo>
                    <a:pt x="14055071" y="3180094"/>
                    <a:pt x="13064471" y="3103894"/>
                    <a:pt x="12962871" y="3103894"/>
                  </a:cubicBezTo>
                  <a:lnTo>
                    <a:pt x="1219200" y="3103894"/>
                  </a:lnTo>
                  <a:cubicBezTo>
                    <a:pt x="1117600" y="3103894"/>
                    <a:pt x="127000" y="3180094"/>
                    <a:pt x="127000" y="3180094"/>
                  </a:cubicBezTo>
                  <a:lnTo>
                    <a:pt x="0" y="3078494"/>
                  </a:lnTo>
                  <a:lnTo>
                    <a:pt x="0" y="0"/>
                  </a:lnTo>
                  <a:lnTo>
                    <a:pt x="14182071" y="0"/>
                  </a:lnTo>
                  <a:lnTo>
                    <a:pt x="14182071" y="3078494"/>
                  </a:lnTo>
                  <a:lnTo>
                    <a:pt x="12700" y="3078494"/>
                  </a:lnTo>
                  <a:lnTo>
                    <a:pt x="12700" y="3065794"/>
                  </a:lnTo>
                  <a:lnTo>
                    <a:pt x="14169371" y="3065794"/>
                  </a:lnTo>
                  <a:lnTo>
                    <a:pt x="14169371" y="12700"/>
                  </a:lnTo>
                  <a:lnTo>
                    <a:pt x="12700" y="12700"/>
                  </a:lnTo>
                  <a:lnTo>
                    <a:pt x="12700" y="3078494"/>
                  </a:lnTo>
                </a:path>
              </a:pathLst>
            </a:custGeom>
            <a:solidFill>
              <a:srgbClr val="394C60">
                <a:alpha val="784"/>
              </a:srgbClr>
            </a:solidFill>
          </p:spPr>
        </p:sp>
        <p:sp>
          <p:nvSpPr>
            <p:cNvPr id="7" name="TextBox 7"/>
            <p:cNvSpPr txBox="1"/>
            <p:nvPr/>
          </p:nvSpPr>
          <p:spPr>
            <a:xfrm>
              <a:off x="0" y="-38100"/>
              <a:ext cx="22504399" cy="2118387"/>
            </a:xfrm>
            <a:prstGeom prst="rect">
              <a:avLst/>
            </a:prstGeom>
          </p:spPr>
          <p:txBody>
            <a:bodyPr lIns="203200" tIns="203200" rIns="203200" bIns="203200" rtlCol="0" anchor="t"/>
            <a:lstStyle/>
            <a:p>
              <a:pPr algn="l">
                <a:lnSpc>
                  <a:spcPts val="3359"/>
                </a:lnSpc>
              </a:pPr>
              <a:r>
                <a:rPr lang="en-US" sz="2399" dirty="0">
                  <a:solidFill>
                    <a:srgbClr val="000000"/>
                  </a:solidFill>
                  <a:latin typeface="Canva Sans" charset="0"/>
                  <a:ea typeface="Canva Sans"/>
                  <a:cs typeface="Canva Sans"/>
                  <a:sym typeface="Canva Sans"/>
                </a:rPr>
                <a:t>You are hired as a consultant data analyst by </a:t>
              </a:r>
              <a:r>
                <a:rPr lang="en-US" sz="2399" dirty="0" err="1" smtClean="0">
                  <a:solidFill>
                    <a:srgbClr val="000000"/>
                  </a:solidFill>
                  <a:latin typeface="Canva Sans" charset="0"/>
                  <a:ea typeface="Canva Sans"/>
                  <a:cs typeface="Canva Sans"/>
                  <a:sym typeface="Canva Sans"/>
                </a:rPr>
                <a:t>Zomato</a:t>
              </a:r>
              <a:r>
                <a:rPr lang="en-US" sz="2399" dirty="0" smtClean="0">
                  <a:solidFill>
                    <a:srgbClr val="000000"/>
                  </a:solidFill>
                  <a:latin typeface="Canva Sans" charset="0"/>
                  <a:ea typeface="Canva Sans"/>
                  <a:cs typeface="Canva Sans"/>
                  <a:sym typeface="Canva Sans"/>
                </a:rPr>
                <a:t> where </a:t>
              </a:r>
              <a:r>
                <a:rPr lang="en-US" sz="2399" dirty="0">
                  <a:solidFill>
                    <a:srgbClr val="000000"/>
                  </a:solidFill>
                  <a:latin typeface="Canva Sans" charset="0"/>
                  <a:ea typeface="Canva Sans"/>
                  <a:cs typeface="Canva Sans"/>
                  <a:sym typeface="Canva Sans"/>
                </a:rPr>
                <a:t>the team is looking for expansion and </a:t>
              </a:r>
              <a:r>
                <a:rPr lang="en-US" sz="2399" dirty="0" smtClean="0">
                  <a:solidFill>
                    <a:srgbClr val="000000"/>
                  </a:solidFill>
                  <a:latin typeface="Canva Sans" charset="0"/>
                  <a:ea typeface="Canva Sans"/>
                  <a:cs typeface="Canva Sans"/>
                  <a:sym typeface="Canva Sans"/>
                </a:rPr>
                <a:t>opening restaurants</a:t>
              </a:r>
              <a:r>
                <a:rPr lang="en-US" sz="2399" dirty="0">
                  <a:solidFill>
                    <a:srgbClr val="000000"/>
                  </a:solidFill>
                  <a:latin typeface="Canva Sans" charset="0"/>
                  <a:ea typeface="Canva Sans"/>
                  <a:cs typeface="Canva Sans"/>
                  <a:sym typeface="Canva Sans"/>
                </a:rPr>
                <a:t>. Your task is to come up with strategies/suggestions about opening newer restaurants.</a:t>
              </a:r>
            </a:p>
          </p:txBody>
        </p:sp>
      </p:grpSp>
      <p:sp>
        <p:nvSpPr>
          <p:cNvPr id="8" name="Freeform 8"/>
          <p:cNvSpPr/>
          <p:nvPr/>
        </p:nvSpPr>
        <p:spPr>
          <a:xfrm>
            <a:off x="1028700" y="3263255"/>
            <a:ext cx="16725900" cy="5995045"/>
          </a:xfrm>
          <a:custGeom>
            <a:avLst/>
            <a:gdLst/>
            <a:ahLst/>
            <a:cxnLst/>
            <a:rect l="l" t="t" r="r" b="b"/>
            <a:pathLst>
              <a:path w="11134013" h="4609325">
                <a:moveTo>
                  <a:pt x="0" y="0"/>
                </a:moveTo>
                <a:lnTo>
                  <a:pt x="11134013" y="0"/>
                </a:lnTo>
                <a:lnTo>
                  <a:pt x="11134013" y="4609325"/>
                </a:lnTo>
                <a:lnTo>
                  <a:pt x="0" y="4609325"/>
                </a:lnTo>
                <a:lnTo>
                  <a:pt x="0" y="0"/>
                </a:lnTo>
                <a:close/>
              </a:path>
            </a:pathLst>
          </a:custGeom>
          <a:blipFill>
            <a:blip r:embed="rId2"/>
            <a:stretch>
              <a:fillRect l="-1438" r="-1438"/>
            </a:stretch>
          </a:blipFill>
        </p:spPr>
      </p:sp>
      <p:sp>
        <p:nvSpPr>
          <p:cNvPr id="10" name="TextBox 10"/>
          <p:cNvSpPr txBox="1"/>
          <p:nvPr/>
        </p:nvSpPr>
        <p:spPr>
          <a:xfrm>
            <a:off x="604118" y="75565"/>
            <a:ext cx="17150482" cy="960776"/>
          </a:xfrm>
          <a:prstGeom prst="rect">
            <a:avLst/>
          </a:prstGeom>
        </p:spPr>
        <p:txBody>
          <a:bodyPr wrap="square" lIns="0" tIns="0" rIns="0" bIns="0" rtlCol="0" anchor="t">
            <a:spAutoFit/>
          </a:bodyPr>
          <a:lstStyle/>
          <a:p>
            <a:pPr algn="ctr">
              <a:lnSpc>
                <a:spcPts val="7840"/>
              </a:lnSpc>
            </a:pPr>
            <a:r>
              <a:rPr lang="en-US" sz="5600" spc="117" dirty="0">
                <a:solidFill>
                  <a:srgbClr val="2E2521"/>
                </a:solidFill>
                <a:latin typeface="DM Serif Display"/>
                <a:ea typeface="DM Serif Display"/>
                <a:cs typeface="DM Serif Display"/>
                <a:sym typeface="DM Serif Display"/>
              </a:rPr>
              <a:t>  </a:t>
            </a:r>
            <a:r>
              <a:rPr lang="en-US" sz="5600" spc="117" dirty="0" smtClean="0">
                <a:solidFill>
                  <a:srgbClr val="2E2521"/>
                </a:solidFill>
                <a:latin typeface="DM Serif Display"/>
                <a:ea typeface="DM Serif Display"/>
                <a:cs typeface="DM Serif Display"/>
                <a:sym typeface="DM Serif Display"/>
              </a:rPr>
              <a:t>Problem Statement</a:t>
            </a:r>
            <a:endParaRPr lang="en-US" sz="5600" spc="117" dirty="0">
              <a:solidFill>
                <a:srgbClr val="2E2521"/>
              </a:solidFill>
              <a:latin typeface="DM Serif Display"/>
              <a:ea typeface="DM Serif Display"/>
              <a:cs typeface="DM Serif Display"/>
              <a:sym typeface="DM Serif Display"/>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F2"/>
        </a:solidFill>
        <a:effectLst/>
      </p:bgPr>
    </p:bg>
    <p:spTree>
      <p:nvGrpSpPr>
        <p:cNvPr id="1" name=""/>
        <p:cNvGrpSpPr/>
        <p:nvPr/>
      </p:nvGrpSpPr>
      <p:grpSpPr>
        <a:xfrm>
          <a:off x="0" y="0"/>
          <a:ext cx="0" cy="0"/>
          <a:chOff x="0" y="0"/>
          <a:chExt cx="0" cy="0"/>
        </a:xfrm>
      </p:grpSpPr>
      <p:grpSp>
        <p:nvGrpSpPr>
          <p:cNvPr id="11" name="Group 11"/>
          <p:cNvGrpSpPr/>
          <p:nvPr/>
        </p:nvGrpSpPr>
        <p:grpSpPr>
          <a:xfrm>
            <a:off x="287368" y="1338866"/>
            <a:ext cx="17162431" cy="9751186"/>
            <a:chOff x="-1" y="0"/>
            <a:chExt cx="22883241" cy="13001582"/>
          </a:xfrm>
        </p:grpSpPr>
        <p:sp>
          <p:nvSpPr>
            <p:cNvPr id="12" name="Freeform 12"/>
            <p:cNvSpPr/>
            <p:nvPr/>
          </p:nvSpPr>
          <p:spPr>
            <a:xfrm>
              <a:off x="0" y="0"/>
              <a:ext cx="16684944" cy="12899982"/>
            </a:xfrm>
            <a:custGeom>
              <a:avLst/>
              <a:gdLst/>
              <a:ahLst/>
              <a:cxnLst/>
              <a:rect l="l" t="t" r="r" b="b"/>
              <a:pathLst>
                <a:path w="16684944" h="12899982">
                  <a:moveTo>
                    <a:pt x="0" y="0"/>
                  </a:moveTo>
                  <a:lnTo>
                    <a:pt x="16684944" y="0"/>
                  </a:lnTo>
                  <a:lnTo>
                    <a:pt x="16684944" y="12899982"/>
                  </a:lnTo>
                  <a:lnTo>
                    <a:pt x="0" y="12899982"/>
                  </a:lnTo>
                  <a:close/>
                </a:path>
              </a:pathLst>
            </a:custGeom>
            <a:solidFill>
              <a:srgbClr val="FFFAF2"/>
            </a:solidFill>
          </p:spPr>
        </p:sp>
        <p:sp>
          <p:nvSpPr>
            <p:cNvPr id="13" name="Freeform 13"/>
            <p:cNvSpPr/>
            <p:nvPr/>
          </p:nvSpPr>
          <p:spPr>
            <a:xfrm>
              <a:off x="0" y="0"/>
              <a:ext cx="16684944" cy="13001582"/>
            </a:xfrm>
            <a:custGeom>
              <a:avLst/>
              <a:gdLst/>
              <a:ahLst/>
              <a:cxnLst/>
              <a:rect l="l" t="t" r="r" b="b"/>
              <a:pathLst>
                <a:path w="16684944" h="13001582">
                  <a:moveTo>
                    <a:pt x="0" y="12899982"/>
                  </a:moveTo>
                  <a:lnTo>
                    <a:pt x="16684944" y="12899982"/>
                  </a:lnTo>
                  <a:lnTo>
                    <a:pt x="16557944" y="13001582"/>
                  </a:lnTo>
                  <a:cubicBezTo>
                    <a:pt x="16557944" y="13001582"/>
                    <a:pt x="15567344" y="12925382"/>
                    <a:pt x="15465744" y="12925382"/>
                  </a:cubicBezTo>
                  <a:lnTo>
                    <a:pt x="1219200" y="12925382"/>
                  </a:lnTo>
                  <a:cubicBezTo>
                    <a:pt x="1117600" y="12925382"/>
                    <a:pt x="127000" y="13001582"/>
                    <a:pt x="127000" y="13001582"/>
                  </a:cubicBezTo>
                  <a:lnTo>
                    <a:pt x="0" y="12899982"/>
                  </a:lnTo>
                  <a:lnTo>
                    <a:pt x="0" y="0"/>
                  </a:lnTo>
                  <a:lnTo>
                    <a:pt x="16684944" y="0"/>
                  </a:lnTo>
                  <a:lnTo>
                    <a:pt x="16684944" y="12899982"/>
                  </a:lnTo>
                  <a:lnTo>
                    <a:pt x="12700" y="12899982"/>
                  </a:lnTo>
                  <a:lnTo>
                    <a:pt x="12700" y="12887282"/>
                  </a:lnTo>
                  <a:lnTo>
                    <a:pt x="16672244" y="12887282"/>
                  </a:lnTo>
                  <a:lnTo>
                    <a:pt x="16672244" y="12700"/>
                  </a:lnTo>
                  <a:lnTo>
                    <a:pt x="12700" y="12700"/>
                  </a:lnTo>
                  <a:lnTo>
                    <a:pt x="12700" y="12899982"/>
                  </a:lnTo>
                </a:path>
              </a:pathLst>
            </a:custGeom>
            <a:solidFill>
              <a:srgbClr val="394C60">
                <a:alpha val="784"/>
              </a:srgbClr>
            </a:solidFill>
          </p:spPr>
        </p:sp>
        <p:sp>
          <p:nvSpPr>
            <p:cNvPr id="14" name="TextBox 14"/>
            <p:cNvSpPr txBox="1"/>
            <p:nvPr/>
          </p:nvSpPr>
          <p:spPr>
            <a:xfrm>
              <a:off x="-1" y="0"/>
              <a:ext cx="22883241" cy="11949404"/>
            </a:xfrm>
            <a:prstGeom prst="rect">
              <a:avLst/>
            </a:prstGeom>
          </p:spPr>
          <p:txBody>
            <a:bodyPr lIns="203200" tIns="203200" rIns="203200" bIns="203200" rtlCol="0" anchor="t"/>
            <a:lstStyle/>
            <a:p>
              <a:pPr algn="l">
                <a:lnSpc>
                  <a:spcPts val="3079"/>
                </a:lnSpc>
              </a:pPr>
              <a:r>
                <a:rPr lang="en-US" sz="2199" dirty="0">
                  <a:solidFill>
                    <a:srgbClr val="000000"/>
                  </a:solidFill>
                  <a:latin typeface="Canva Sans"/>
                  <a:ea typeface="Canva Sans"/>
                  <a:cs typeface="Canva Sans"/>
                  <a:sym typeface="Canva Sans"/>
                </a:rPr>
                <a:t>●</a:t>
              </a:r>
              <a:r>
                <a:rPr lang="en-US" sz="2199" b="1" dirty="0">
                  <a:solidFill>
                    <a:srgbClr val="000000"/>
                  </a:solidFill>
                  <a:latin typeface="Canva Sans Bold"/>
                  <a:ea typeface="Canva Sans Bold"/>
                  <a:cs typeface="Canva Sans Bold"/>
                  <a:sym typeface="Canva Sans Bold"/>
                </a:rPr>
                <a:t>The dataset includes details for 9,551 restaurants, with 20 columns capturing various attributes of each establishment. Here's a brief overview of the information available in the dataset:</a:t>
              </a:r>
            </a:p>
            <a:p>
              <a:pPr algn="l">
                <a:lnSpc>
                  <a:spcPts val="3079"/>
                </a:lnSpc>
              </a:pPr>
              <a:r>
                <a:rPr lang="en-US" sz="2199" dirty="0">
                  <a:solidFill>
                    <a:srgbClr val="000000"/>
                  </a:solidFill>
                  <a:latin typeface="Canva Sans"/>
                  <a:ea typeface="Canva Sans"/>
                  <a:cs typeface="Canva Sans"/>
                  <a:sym typeface="Canva Sans"/>
                </a:rPr>
                <a:t>●</a:t>
              </a:r>
              <a:r>
                <a:rPr lang="en-US" sz="2199" b="1" dirty="0">
                  <a:solidFill>
                    <a:srgbClr val="000000"/>
                  </a:solidFill>
                  <a:latin typeface="Canva Sans Bold"/>
                  <a:ea typeface="Canva Sans Bold"/>
                  <a:cs typeface="Canva Sans Bold"/>
                  <a:sym typeface="Canva Sans Bold"/>
                </a:rPr>
                <a:t>Restaurant ID: </a:t>
              </a:r>
              <a:r>
                <a:rPr lang="en-US" sz="2199" dirty="0">
                  <a:solidFill>
                    <a:srgbClr val="000000"/>
                  </a:solidFill>
                  <a:latin typeface="Canva Sans"/>
                  <a:ea typeface="Canva Sans"/>
                  <a:cs typeface="Canva Sans"/>
                  <a:sym typeface="Canva Sans"/>
                </a:rPr>
                <a:t>Unique identifier for each restaurant.</a:t>
              </a:r>
            </a:p>
            <a:p>
              <a:pPr algn="l">
                <a:lnSpc>
                  <a:spcPts val="3079"/>
                </a:lnSpc>
              </a:pPr>
              <a:r>
                <a:rPr lang="en-US" sz="2199" dirty="0">
                  <a:solidFill>
                    <a:srgbClr val="000000"/>
                  </a:solidFill>
                  <a:latin typeface="Canva Sans"/>
                  <a:ea typeface="Canva Sans"/>
                  <a:cs typeface="Canva Sans"/>
                  <a:sym typeface="Canva Sans"/>
                </a:rPr>
                <a:t>●</a:t>
              </a:r>
              <a:r>
                <a:rPr lang="en-US" sz="2199" b="1" dirty="0">
                  <a:solidFill>
                    <a:srgbClr val="000000"/>
                  </a:solidFill>
                  <a:latin typeface="Canva Sans Bold"/>
                  <a:ea typeface="Canva Sans Bold"/>
                  <a:cs typeface="Canva Sans Bold"/>
                  <a:sym typeface="Canva Sans Bold"/>
                </a:rPr>
                <a:t>Restaurant Name:</a:t>
              </a:r>
              <a:r>
                <a:rPr lang="en-US" sz="2199" dirty="0">
                  <a:solidFill>
                    <a:srgbClr val="000000"/>
                  </a:solidFill>
                  <a:latin typeface="Canva Sans"/>
                  <a:ea typeface="Canva Sans"/>
                  <a:cs typeface="Canva Sans"/>
                  <a:sym typeface="Canva Sans"/>
                </a:rPr>
                <a:t> The name of the restaurant.</a:t>
              </a:r>
            </a:p>
            <a:p>
              <a:pPr algn="l">
                <a:lnSpc>
                  <a:spcPts val="3079"/>
                </a:lnSpc>
              </a:pPr>
              <a:r>
                <a:rPr lang="en-US" sz="2199" dirty="0">
                  <a:solidFill>
                    <a:srgbClr val="000000"/>
                  </a:solidFill>
                  <a:latin typeface="Canva Sans"/>
                  <a:ea typeface="Canva Sans"/>
                  <a:cs typeface="Canva Sans"/>
                  <a:sym typeface="Canva Sans"/>
                </a:rPr>
                <a:t>●</a:t>
              </a:r>
              <a:r>
                <a:rPr lang="en-US" sz="2199" b="1" dirty="0">
                  <a:solidFill>
                    <a:srgbClr val="000000"/>
                  </a:solidFill>
                  <a:latin typeface="Canva Sans Bold"/>
                  <a:ea typeface="Canva Sans Bold"/>
                  <a:cs typeface="Canva Sans Bold"/>
                  <a:sym typeface="Canva Sans Bold"/>
                </a:rPr>
                <a:t>Country Code : </a:t>
              </a:r>
              <a:r>
                <a:rPr lang="en-US" sz="2199" dirty="0">
                  <a:solidFill>
                    <a:srgbClr val="000000"/>
                  </a:solidFill>
                  <a:latin typeface="Canva Sans"/>
                  <a:ea typeface="Canva Sans"/>
                  <a:cs typeface="Canva Sans"/>
                  <a:sym typeface="Canva Sans"/>
                </a:rPr>
                <a:t>Country code of the location where the restaurant is situated.</a:t>
              </a:r>
            </a:p>
            <a:p>
              <a:pPr algn="l">
                <a:lnSpc>
                  <a:spcPts val="3079"/>
                </a:lnSpc>
              </a:pPr>
              <a:r>
                <a:rPr lang="en-US" sz="2199" dirty="0">
                  <a:solidFill>
                    <a:srgbClr val="000000"/>
                  </a:solidFill>
                  <a:latin typeface="Canva Sans"/>
                  <a:ea typeface="Canva Sans"/>
                  <a:cs typeface="Canva Sans"/>
                  <a:sym typeface="Canva Sans"/>
                </a:rPr>
                <a:t>●</a:t>
              </a:r>
              <a:r>
                <a:rPr lang="en-US" sz="2199" b="1" dirty="0">
                  <a:solidFill>
                    <a:srgbClr val="000000"/>
                  </a:solidFill>
                  <a:latin typeface="Canva Sans Bold"/>
                  <a:ea typeface="Canva Sans Bold"/>
                  <a:cs typeface="Canva Sans Bold"/>
                  <a:sym typeface="Canva Sans Bold"/>
                </a:rPr>
                <a:t>City:</a:t>
              </a:r>
              <a:r>
                <a:rPr lang="en-US" sz="2199" dirty="0">
                  <a:solidFill>
                    <a:srgbClr val="000000"/>
                  </a:solidFill>
                  <a:latin typeface="Canva Sans"/>
                  <a:ea typeface="Canva Sans"/>
                  <a:cs typeface="Canva Sans"/>
                  <a:sym typeface="Canva Sans"/>
                </a:rPr>
                <a:t> The city where the restaurant is located.</a:t>
              </a:r>
            </a:p>
            <a:p>
              <a:pPr algn="l">
                <a:lnSpc>
                  <a:spcPts val="3079"/>
                </a:lnSpc>
              </a:pPr>
              <a:r>
                <a:rPr lang="en-US" sz="2199" dirty="0">
                  <a:solidFill>
                    <a:srgbClr val="000000"/>
                  </a:solidFill>
                  <a:latin typeface="Canva Sans"/>
                  <a:ea typeface="Canva Sans"/>
                  <a:cs typeface="Canva Sans"/>
                  <a:sym typeface="Canva Sans"/>
                </a:rPr>
                <a:t>●</a:t>
              </a:r>
              <a:r>
                <a:rPr lang="en-US" sz="2199" b="1" dirty="0">
                  <a:solidFill>
                    <a:srgbClr val="000000"/>
                  </a:solidFill>
                  <a:latin typeface="Canva Sans Bold"/>
                  <a:ea typeface="Canva Sans Bold"/>
                  <a:cs typeface="Canva Sans Bold"/>
                  <a:sym typeface="Canva Sans Bold"/>
                </a:rPr>
                <a:t>Address:</a:t>
              </a:r>
              <a:r>
                <a:rPr lang="en-US" sz="2199" dirty="0">
                  <a:solidFill>
                    <a:srgbClr val="000000"/>
                  </a:solidFill>
                  <a:latin typeface="Canva Sans"/>
                  <a:ea typeface="Canva Sans"/>
                  <a:cs typeface="Canva Sans"/>
                  <a:sym typeface="Canva Sans"/>
                </a:rPr>
                <a:t> The Specific address of the restaurant.</a:t>
              </a:r>
            </a:p>
            <a:p>
              <a:pPr algn="l">
                <a:lnSpc>
                  <a:spcPts val="3079"/>
                </a:lnSpc>
              </a:pPr>
              <a:r>
                <a:rPr lang="en-US" sz="2199" dirty="0">
                  <a:solidFill>
                    <a:srgbClr val="000000"/>
                  </a:solidFill>
                  <a:latin typeface="Canva Sans"/>
                  <a:ea typeface="Canva Sans"/>
                  <a:cs typeface="Canva Sans"/>
                  <a:sym typeface="Canva Sans"/>
                </a:rPr>
                <a:t>●</a:t>
              </a:r>
              <a:r>
                <a:rPr lang="en-US" sz="2199" b="1" dirty="0">
                  <a:solidFill>
                    <a:srgbClr val="000000"/>
                  </a:solidFill>
                  <a:latin typeface="Canva Sans Bold"/>
                  <a:ea typeface="Canva Sans Bold"/>
                  <a:cs typeface="Canva Sans Bold"/>
                  <a:sym typeface="Canva Sans Bold"/>
                </a:rPr>
                <a:t>Locality:</a:t>
              </a:r>
              <a:r>
                <a:rPr lang="en-US" sz="2199" dirty="0">
                  <a:solidFill>
                    <a:srgbClr val="000000"/>
                  </a:solidFill>
                  <a:latin typeface="Canva Sans"/>
                  <a:ea typeface="Canva Sans"/>
                  <a:cs typeface="Canva Sans"/>
                  <a:sym typeface="Canva Sans"/>
                </a:rPr>
                <a:t> The locality of neighborhood where the restaurant is situated.</a:t>
              </a:r>
            </a:p>
            <a:p>
              <a:pPr algn="l">
                <a:lnSpc>
                  <a:spcPts val="3079"/>
                </a:lnSpc>
              </a:pPr>
              <a:r>
                <a:rPr lang="en-US" sz="2199" dirty="0">
                  <a:solidFill>
                    <a:srgbClr val="000000"/>
                  </a:solidFill>
                  <a:latin typeface="Canva Sans"/>
                  <a:ea typeface="Canva Sans"/>
                  <a:cs typeface="Canva Sans"/>
                  <a:sym typeface="Canva Sans"/>
                </a:rPr>
                <a:t>●</a:t>
              </a:r>
              <a:r>
                <a:rPr lang="en-US" sz="2199" b="1" dirty="0">
                  <a:solidFill>
                    <a:srgbClr val="000000"/>
                  </a:solidFill>
                  <a:latin typeface="Canva Sans Bold"/>
                  <a:ea typeface="Canva Sans Bold"/>
                  <a:cs typeface="Canva Sans Bold"/>
                  <a:sym typeface="Canva Sans Bold"/>
                </a:rPr>
                <a:t>Locality Verbose: </a:t>
              </a:r>
              <a:r>
                <a:rPr lang="en-US" sz="2199" dirty="0">
                  <a:solidFill>
                    <a:srgbClr val="000000"/>
                  </a:solidFill>
                  <a:latin typeface="Canva Sans"/>
                  <a:ea typeface="Canva Sans"/>
                  <a:cs typeface="Canva Sans"/>
                  <a:sym typeface="Canva Sans"/>
                </a:rPr>
                <a:t>Detailed information about the locality.</a:t>
              </a:r>
            </a:p>
            <a:p>
              <a:pPr algn="l">
                <a:lnSpc>
                  <a:spcPts val="3079"/>
                </a:lnSpc>
              </a:pPr>
              <a:r>
                <a:rPr lang="en-US" sz="2199" dirty="0">
                  <a:solidFill>
                    <a:srgbClr val="000000"/>
                  </a:solidFill>
                  <a:latin typeface="Canva Sans"/>
                  <a:ea typeface="Canva Sans"/>
                  <a:cs typeface="Canva Sans"/>
                  <a:sym typeface="Canva Sans"/>
                </a:rPr>
                <a:t>●</a:t>
              </a:r>
              <a:r>
                <a:rPr lang="en-US" sz="2199" b="1" dirty="0">
                  <a:solidFill>
                    <a:srgbClr val="000000"/>
                  </a:solidFill>
                  <a:latin typeface="Canva Sans Bold"/>
                  <a:ea typeface="Canva Sans Bold"/>
                  <a:cs typeface="Canva Sans Bold"/>
                  <a:sym typeface="Canva Sans Bold"/>
                </a:rPr>
                <a:t>Longitude:</a:t>
              </a:r>
              <a:r>
                <a:rPr lang="en-US" sz="2199" dirty="0">
                  <a:solidFill>
                    <a:srgbClr val="000000"/>
                  </a:solidFill>
                  <a:latin typeface="Canva Sans"/>
                  <a:ea typeface="Canva Sans"/>
                  <a:cs typeface="Canva Sans"/>
                  <a:sym typeface="Canva Sans"/>
                </a:rPr>
                <a:t> The geographical longitude coordinate of the restaurant.</a:t>
              </a:r>
            </a:p>
            <a:p>
              <a:pPr algn="l">
                <a:lnSpc>
                  <a:spcPts val="3079"/>
                </a:lnSpc>
              </a:pPr>
              <a:r>
                <a:rPr lang="en-US" sz="2199" dirty="0">
                  <a:solidFill>
                    <a:srgbClr val="000000"/>
                  </a:solidFill>
                  <a:latin typeface="Canva Sans"/>
                  <a:ea typeface="Canva Sans"/>
                  <a:cs typeface="Canva Sans"/>
                  <a:sym typeface="Canva Sans"/>
                </a:rPr>
                <a:t>●</a:t>
              </a:r>
              <a:r>
                <a:rPr lang="en-US" sz="2199" b="1" dirty="0">
                  <a:solidFill>
                    <a:srgbClr val="000000"/>
                  </a:solidFill>
                  <a:latin typeface="Canva Sans Bold"/>
                  <a:ea typeface="Canva Sans Bold"/>
                  <a:cs typeface="Canva Sans Bold"/>
                  <a:sym typeface="Canva Sans Bold"/>
                </a:rPr>
                <a:t>Latitude:</a:t>
              </a:r>
              <a:r>
                <a:rPr lang="en-US" sz="2199" dirty="0">
                  <a:solidFill>
                    <a:srgbClr val="000000"/>
                  </a:solidFill>
                  <a:latin typeface="Canva Sans"/>
                  <a:ea typeface="Canva Sans"/>
                  <a:cs typeface="Canva Sans"/>
                  <a:sym typeface="Canva Sans"/>
                </a:rPr>
                <a:t> The geographical latitude coordinate of the restaurant.</a:t>
              </a:r>
            </a:p>
            <a:p>
              <a:pPr algn="l">
                <a:lnSpc>
                  <a:spcPts val="3079"/>
                </a:lnSpc>
              </a:pPr>
              <a:r>
                <a:rPr lang="en-US" sz="2199" dirty="0">
                  <a:solidFill>
                    <a:srgbClr val="000000"/>
                  </a:solidFill>
                  <a:latin typeface="Canva Sans"/>
                  <a:ea typeface="Canva Sans"/>
                  <a:cs typeface="Canva Sans"/>
                  <a:sym typeface="Canva Sans"/>
                </a:rPr>
                <a:t>●</a:t>
              </a:r>
              <a:r>
                <a:rPr lang="en-US" sz="2199" b="1" dirty="0">
                  <a:solidFill>
                    <a:srgbClr val="000000"/>
                  </a:solidFill>
                  <a:latin typeface="Canva Sans Bold"/>
                  <a:ea typeface="Canva Sans Bold"/>
                  <a:cs typeface="Canva Sans Bold"/>
                  <a:sym typeface="Canva Sans Bold"/>
                </a:rPr>
                <a:t>Cuisines: </a:t>
              </a:r>
              <a:r>
                <a:rPr lang="en-US" sz="2199" dirty="0">
                  <a:solidFill>
                    <a:srgbClr val="000000"/>
                  </a:solidFill>
                  <a:latin typeface="Canva Sans"/>
                  <a:ea typeface="Canva Sans"/>
                  <a:cs typeface="Canva Sans"/>
                  <a:sym typeface="Canva Sans"/>
                </a:rPr>
                <a:t>The type of cuisines offered by the restaurant.</a:t>
              </a:r>
            </a:p>
            <a:p>
              <a:pPr algn="l">
                <a:lnSpc>
                  <a:spcPts val="3079"/>
                </a:lnSpc>
              </a:pPr>
              <a:r>
                <a:rPr lang="en-US" sz="2199" dirty="0">
                  <a:solidFill>
                    <a:srgbClr val="000000"/>
                  </a:solidFill>
                  <a:latin typeface="Canva Sans"/>
                  <a:ea typeface="Canva Sans"/>
                  <a:cs typeface="Canva Sans"/>
                  <a:sym typeface="Canva Sans"/>
                </a:rPr>
                <a:t>●</a:t>
              </a:r>
              <a:r>
                <a:rPr lang="en-US" sz="2199" b="1" dirty="0">
                  <a:solidFill>
                    <a:srgbClr val="000000"/>
                  </a:solidFill>
                  <a:latin typeface="Canva Sans Bold"/>
                  <a:ea typeface="Canva Sans Bold"/>
                  <a:cs typeface="Canva Sans Bold"/>
                  <a:sym typeface="Canva Sans Bold"/>
                </a:rPr>
                <a:t>Currency: </a:t>
              </a:r>
              <a:r>
                <a:rPr lang="en-US" sz="2199" dirty="0">
                  <a:solidFill>
                    <a:srgbClr val="000000"/>
                  </a:solidFill>
                  <a:latin typeface="Canva Sans"/>
                  <a:ea typeface="Canva Sans"/>
                  <a:cs typeface="Canva Sans"/>
                  <a:sym typeface="Canva Sans"/>
                </a:rPr>
                <a:t>The currency used for transactions in the restaurant.</a:t>
              </a:r>
            </a:p>
            <a:p>
              <a:pPr algn="l">
                <a:lnSpc>
                  <a:spcPts val="3079"/>
                </a:lnSpc>
              </a:pPr>
              <a:r>
                <a:rPr lang="en-US" sz="2199" dirty="0">
                  <a:solidFill>
                    <a:srgbClr val="000000"/>
                  </a:solidFill>
                  <a:latin typeface="Canva Sans"/>
                  <a:ea typeface="Canva Sans"/>
                  <a:cs typeface="Canva Sans"/>
                  <a:sym typeface="Canva Sans"/>
                </a:rPr>
                <a:t>●</a:t>
              </a:r>
              <a:r>
                <a:rPr lang="en-US" sz="2199" b="1" dirty="0">
                  <a:solidFill>
                    <a:srgbClr val="000000"/>
                  </a:solidFill>
                  <a:latin typeface="Canva Sans Bold"/>
                  <a:ea typeface="Canva Sans Bold"/>
                  <a:cs typeface="Canva Sans Bold"/>
                  <a:sym typeface="Canva Sans Bold"/>
                </a:rPr>
                <a:t>Has-Table-Booking: </a:t>
              </a:r>
              <a:r>
                <a:rPr lang="en-US" sz="2199" dirty="0">
                  <a:solidFill>
                    <a:srgbClr val="000000"/>
                  </a:solidFill>
                  <a:latin typeface="Canva Sans"/>
                  <a:ea typeface="Canva Sans"/>
                  <a:cs typeface="Canva Sans"/>
                  <a:sym typeface="Canva Sans"/>
                </a:rPr>
                <a:t>Indicates table booking option in the restaurant.</a:t>
              </a:r>
            </a:p>
            <a:p>
              <a:pPr algn="l">
                <a:lnSpc>
                  <a:spcPts val="3079"/>
                </a:lnSpc>
              </a:pPr>
              <a:r>
                <a:rPr lang="en-US" sz="2199" dirty="0">
                  <a:solidFill>
                    <a:srgbClr val="000000"/>
                  </a:solidFill>
                  <a:latin typeface="Canva Sans"/>
                  <a:ea typeface="Canva Sans"/>
                  <a:cs typeface="Canva Sans"/>
                  <a:sym typeface="Canva Sans"/>
                </a:rPr>
                <a:t>●</a:t>
              </a:r>
              <a:r>
                <a:rPr lang="en-US" sz="2199" b="1" dirty="0">
                  <a:solidFill>
                    <a:srgbClr val="000000"/>
                  </a:solidFill>
                  <a:latin typeface="Canva Sans Bold"/>
                  <a:ea typeface="Canva Sans Bold"/>
                  <a:cs typeface="Canva Sans Bold"/>
                  <a:sym typeface="Canva Sans Bold"/>
                </a:rPr>
                <a:t>Has-Online-delivery: </a:t>
              </a:r>
              <a:r>
                <a:rPr lang="en-US" sz="2199" dirty="0">
                  <a:solidFill>
                    <a:srgbClr val="000000"/>
                  </a:solidFill>
                  <a:latin typeface="Canva Sans"/>
                  <a:ea typeface="Canva Sans"/>
                  <a:cs typeface="Canva Sans"/>
                  <a:sym typeface="Canva Sans"/>
                </a:rPr>
                <a:t>Indicates online delivery in the restaurant.</a:t>
              </a:r>
            </a:p>
            <a:p>
              <a:pPr algn="l">
                <a:lnSpc>
                  <a:spcPts val="3079"/>
                </a:lnSpc>
              </a:pPr>
              <a:r>
                <a:rPr lang="en-US" sz="2199" dirty="0">
                  <a:solidFill>
                    <a:srgbClr val="000000"/>
                  </a:solidFill>
                  <a:latin typeface="Canva Sans"/>
                  <a:ea typeface="Canva Sans"/>
                  <a:cs typeface="Canva Sans"/>
                  <a:sym typeface="Canva Sans"/>
                </a:rPr>
                <a:t>●</a:t>
              </a:r>
              <a:r>
                <a:rPr lang="en-US" sz="2199" b="1" dirty="0">
                  <a:solidFill>
                    <a:srgbClr val="000000"/>
                  </a:solidFill>
                  <a:latin typeface="Canva Sans Bold"/>
                  <a:ea typeface="Canva Sans Bold"/>
                  <a:cs typeface="Canva Sans Bold"/>
                  <a:sym typeface="Canva Sans Bold"/>
                </a:rPr>
                <a:t>Is-Delivering-Now:</a:t>
              </a:r>
              <a:r>
                <a:rPr lang="en-US" sz="2199" dirty="0">
                  <a:solidFill>
                    <a:srgbClr val="000000"/>
                  </a:solidFill>
                  <a:latin typeface="Canva Sans"/>
                  <a:ea typeface="Canva Sans"/>
                  <a:cs typeface="Canva Sans"/>
                  <a:sym typeface="Canva Sans"/>
                </a:rPr>
                <a:t> Indicates the restaurant is delivered now.</a:t>
              </a:r>
            </a:p>
            <a:p>
              <a:pPr algn="l">
                <a:lnSpc>
                  <a:spcPts val="3079"/>
                </a:lnSpc>
              </a:pPr>
              <a:r>
                <a:rPr lang="en-US" sz="2199" dirty="0">
                  <a:solidFill>
                    <a:srgbClr val="000000"/>
                  </a:solidFill>
                  <a:latin typeface="Canva Sans"/>
                  <a:ea typeface="Canva Sans"/>
                  <a:cs typeface="Canva Sans"/>
                  <a:sym typeface="Canva Sans"/>
                </a:rPr>
                <a:t>●</a:t>
              </a:r>
              <a:r>
                <a:rPr lang="en-US" sz="2199" b="1" dirty="0">
                  <a:solidFill>
                    <a:srgbClr val="000000"/>
                  </a:solidFill>
                  <a:latin typeface="Canva Sans Bold"/>
                  <a:ea typeface="Canva Sans Bold"/>
                  <a:cs typeface="Canva Sans Bold"/>
                  <a:sym typeface="Canva Sans Bold"/>
                </a:rPr>
                <a:t>Price Range: </a:t>
              </a:r>
              <a:r>
                <a:rPr lang="en-US" sz="2199" dirty="0">
                  <a:solidFill>
                    <a:srgbClr val="000000"/>
                  </a:solidFill>
                  <a:latin typeface="Canva Sans"/>
                  <a:ea typeface="Canva Sans"/>
                  <a:cs typeface="Canva Sans"/>
                  <a:sym typeface="Canva Sans"/>
                </a:rPr>
                <a:t>Indicate price range category of the restaurant.</a:t>
              </a:r>
            </a:p>
            <a:p>
              <a:pPr algn="l">
                <a:lnSpc>
                  <a:spcPts val="3079"/>
                </a:lnSpc>
              </a:pPr>
              <a:r>
                <a:rPr lang="en-US" sz="2199" dirty="0">
                  <a:solidFill>
                    <a:srgbClr val="000000"/>
                  </a:solidFill>
                  <a:latin typeface="Canva Sans"/>
                  <a:ea typeface="Canva Sans"/>
                  <a:cs typeface="Canva Sans"/>
                  <a:sym typeface="Canva Sans"/>
                </a:rPr>
                <a:t>●</a:t>
              </a:r>
              <a:r>
                <a:rPr lang="en-US" sz="2199" b="1" dirty="0">
                  <a:solidFill>
                    <a:srgbClr val="000000"/>
                  </a:solidFill>
                  <a:latin typeface="Canva Sans Bold"/>
                  <a:ea typeface="Canva Sans Bold"/>
                  <a:cs typeface="Canva Sans Bold"/>
                  <a:sym typeface="Canva Sans Bold"/>
                </a:rPr>
                <a:t>Votes : </a:t>
              </a:r>
              <a:r>
                <a:rPr lang="en-US" sz="2199" dirty="0">
                  <a:solidFill>
                    <a:srgbClr val="000000"/>
                  </a:solidFill>
                  <a:latin typeface="Canva Sans"/>
                  <a:ea typeface="Canva Sans"/>
                  <a:cs typeface="Canva Sans"/>
                  <a:sym typeface="Canva Sans"/>
                </a:rPr>
                <a:t>The number of votes of ratings received by the restaurant.</a:t>
              </a:r>
            </a:p>
            <a:p>
              <a:pPr algn="l">
                <a:lnSpc>
                  <a:spcPts val="3079"/>
                </a:lnSpc>
              </a:pPr>
              <a:r>
                <a:rPr lang="en-US" sz="2199" dirty="0">
                  <a:solidFill>
                    <a:srgbClr val="000000"/>
                  </a:solidFill>
                  <a:latin typeface="Canva Sans"/>
                  <a:ea typeface="Canva Sans"/>
                  <a:cs typeface="Canva Sans"/>
                  <a:sym typeface="Canva Sans"/>
                </a:rPr>
                <a:t>●</a:t>
              </a:r>
              <a:r>
                <a:rPr lang="en-US" sz="2199" b="1" dirty="0">
                  <a:solidFill>
                    <a:srgbClr val="000000"/>
                  </a:solidFill>
                  <a:latin typeface="Canva Sans Bold"/>
                  <a:ea typeface="Canva Sans Bold"/>
                  <a:cs typeface="Canva Sans Bold"/>
                  <a:sym typeface="Canva Sans Bold"/>
                </a:rPr>
                <a:t>Average-cost-for-two : </a:t>
              </a:r>
              <a:r>
                <a:rPr lang="en-US" sz="2199" dirty="0">
                  <a:solidFill>
                    <a:srgbClr val="000000"/>
                  </a:solidFill>
                  <a:latin typeface="Canva Sans"/>
                  <a:ea typeface="Canva Sans"/>
                  <a:cs typeface="Canva Sans"/>
                  <a:sym typeface="Canva Sans"/>
                </a:rPr>
                <a:t>The average cost for two people dining at the restaurant.</a:t>
              </a:r>
            </a:p>
            <a:p>
              <a:pPr algn="l">
                <a:lnSpc>
                  <a:spcPts val="3079"/>
                </a:lnSpc>
              </a:pPr>
              <a:r>
                <a:rPr lang="en-US" sz="2199" dirty="0">
                  <a:solidFill>
                    <a:srgbClr val="000000"/>
                  </a:solidFill>
                  <a:latin typeface="Canva Sans"/>
                  <a:ea typeface="Canva Sans"/>
                  <a:cs typeface="Canva Sans"/>
                  <a:sym typeface="Canva Sans"/>
                </a:rPr>
                <a:t>●</a:t>
              </a:r>
              <a:r>
                <a:rPr lang="en-US" sz="2199" b="1" dirty="0">
                  <a:solidFill>
                    <a:srgbClr val="000000"/>
                  </a:solidFill>
                  <a:latin typeface="Canva Sans Bold"/>
                  <a:ea typeface="Canva Sans Bold"/>
                  <a:cs typeface="Canva Sans Bold"/>
                  <a:sym typeface="Canva Sans Bold"/>
                </a:rPr>
                <a:t>Rating: </a:t>
              </a:r>
              <a:r>
                <a:rPr lang="en-US" sz="2199" dirty="0">
                  <a:solidFill>
                    <a:srgbClr val="000000"/>
                  </a:solidFill>
                  <a:latin typeface="Canva Sans"/>
                  <a:ea typeface="Canva Sans"/>
                  <a:cs typeface="Canva Sans"/>
                  <a:sym typeface="Canva Sans"/>
                </a:rPr>
                <a:t>indicates the restaurant performance.</a:t>
              </a:r>
            </a:p>
            <a:p>
              <a:pPr algn="l">
                <a:lnSpc>
                  <a:spcPts val="3079"/>
                </a:lnSpc>
              </a:pPr>
              <a:r>
                <a:rPr lang="en-US" sz="2199" dirty="0">
                  <a:solidFill>
                    <a:srgbClr val="000000"/>
                  </a:solidFill>
                  <a:latin typeface="Canva Sans"/>
                  <a:ea typeface="Canva Sans"/>
                  <a:cs typeface="Canva Sans"/>
                  <a:sym typeface="Canva Sans"/>
                </a:rPr>
                <a:t>●</a:t>
              </a:r>
              <a:r>
                <a:rPr lang="en-US" sz="2199" b="1" dirty="0" err="1">
                  <a:solidFill>
                    <a:srgbClr val="000000"/>
                  </a:solidFill>
                  <a:latin typeface="Canva Sans Bold"/>
                  <a:ea typeface="Canva Sans Bold"/>
                  <a:cs typeface="Canva Sans Bold"/>
                  <a:sym typeface="Canva Sans Bold"/>
                </a:rPr>
                <a:t>Datekey</a:t>
              </a:r>
              <a:r>
                <a:rPr lang="en-US" sz="2199" b="1" dirty="0">
                  <a:solidFill>
                    <a:srgbClr val="000000"/>
                  </a:solidFill>
                  <a:latin typeface="Canva Sans Bold"/>
                  <a:ea typeface="Canva Sans Bold"/>
                  <a:cs typeface="Canva Sans Bold"/>
                  <a:sym typeface="Canva Sans Bold"/>
                </a:rPr>
                <a:t>-opening: </a:t>
              </a:r>
              <a:r>
                <a:rPr lang="en-US" sz="2199" dirty="0">
                  <a:solidFill>
                    <a:srgbClr val="000000"/>
                  </a:solidFill>
                  <a:latin typeface="Canva Sans"/>
                  <a:ea typeface="Canva Sans"/>
                  <a:cs typeface="Canva Sans"/>
                  <a:sym typeface="Canva Sans"/>
                </a:rPr>
                <a:t>opening date of the restaurant.</a:t>
              </a:r>
            </a:p>
            <a:p>
              <a:pPr algn="l">
                <a:lnSpc>
                  <a:spcPts val="3079"/>
                </a:lnSpc>
              </a:pPr>
              <a:endParaRPr lang="en-US" sz="2199" dirty="0">
                <a:solidFill>
                  <a:srgbClr val="000000"/>
                </a:solidFill>
                <a:latin typeface="Canva Sans"/>
                <a:ea typeface="Canva Sans"/>
                <a:cs typeface="Canva Sans"/>
                <a:sym typeface="Canva Sans"/>
              </a:endParaRPr>
            </a:p>
          </p:txBody>
        </p:sp>
      </p:grpSp>
      <p:sp>
        <p:nvSpPr>
          <p:cNvPr id="15" name="TextBox 15"/>
          <p:cNvSpPr txBox="1"/>
          <p:nvPr/>
        </p:nvSpPr>
        <p:spPr>
          <a:xfrm>
            <a:off x="287369" y="212978"/>
            <a:ext cx="17543431" cy="960776"/>
          </a:xfrm>
          <a:prstGeom prst="rect">
            <a:avLst/>
          </a:prstGeom>
        </p:spPr>
        <p:txBody>
          <a:bodyPr wrap="square" lIns="0" tIns="0" rIns="0" bIns="0" rtlCol="0" anchor="t">
            <a:spAutoFit/>
          </a:bodyPr>
          <a:lstStyle/>
          <a:p>
            <a:pPr algn="ctr">
              <a:lnSpc>
                <a:spcPts val="7840"/>
              </a:lnSpc>
            </a:pPr>
            <a:r>
              <a:rPr lang="en-US" sz="5600" spc="117" dirty="0">
                <a:solidFill>
                  <a:srgbClr val="2E2521"/>
                </a:solidFill>
                <a:latin typeface="DM Serif Display"/>
                <a:ea typeface="DM Serif Display"/>
                <a:cs typeface="DM Serif Display"/>
                <a:sym typeface="DM Serif Display"/>
              </a:rPr>
              <a:t>  </a:t>
            </a:r>
            <a:r>
              <a:rPr lang="en-US" sz="5600" spc="117" dirty="0" err="1" smtClean="0">
                <a:solidFill>
                  <a:srgbClr val="2E2521"/>
                </a:solidFill>
                <a:latin typeface="DM Serif Display"/>
                <a:ea typeface="DM Serif Display"/>
                <a:cs typeface="DM Serif Display"/>
                <a:sym typeface="DM Serif Display"/>
              </a:rPr>
              <a:t>Zomato</a:t>
            </a:r>
            <a:r>
              <a:rPr lang="en-US" sz="5600" spc="117" dirty="0" smtClean="0">
                <a:solidFill>
                  <a:srgbClr val="2E2521"/>
                </a:solidFill>
                <a:latin typeface="DM Serif Display"/>
                <a:ea typeface="DM Serif Display"/>
                <a:cs typeface="DM Serif Display"/>
                <a:sym typeface="DM Serif Display"/>
              </a:rPr>
              <a:t> Data Overview</a:t>
            </a:r>
            <a:endParaRPr lang="en-US" sz="5600" spc="117" dirty="0">
              <a:solidFill>
                <a:srgbClr val="2E2521"/>
              </a:solidFill>
              <a:latin typeface="DM Serif Display"/>
              <a:ea typeface="DM Serif Display"/>
              <a:cs typeface="DM Serif Display"/>
              <a:sym typeface="DM Serif Display"/>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F2"/>
        </a:solidFill>
        <a:effectLst/>
      </p:bgPr>
    </p:bg>
    <p:spTree>
      <p:nvGrpSpPr>
        <p:cNvPr id="1" name=""/>
        <p:cNvGrpSpPr/>
        <p:nvPr/>
      </p:nvGrpSpPr>
      <p:grpSpPr>
        <a:xfrm>
          <a:off x="0" y="0"/>
          <a:ext cx="0" cy="0"/>
          <a:chOff x="0" y="0"/>
          <a:chExt cx="0" cy="0"/>
        </a:xfrm>
      </p:grpSpPr>
      <p:grpSp>
        <p:nvGrpSpPr>
          <p:cNvPr id="8" name="Group 8"/>
          <p:cNvGrpSpPr/>
          <p:nvPr/>
        </p:nvGrpSpPr>
        <p:grpSpPr>
          <a:xfrm>
            <a:off x="838201" y="1747933"/>
            <a:ext cx="16421100" cy="7510367"/>
            <a:chOff x="-7917323" y="-38100"/>
            <a:chExt cx="21894800" cy="10013822"/>
          </a:xfrm>
        </p:grpSpPr>
        <p:sp>
          <p:nvSpPr>
            <p:cNvPr id="9" name="Freeform 9"/>
            <p:cNvSpPr/>
            <p:nvPr/>
          </p:nvSpPr>
          <p:spPr>
            <a:xfrm>
              <a:off x="0" y="0"/>
              <a:ext cx="13977476" cy="9874122"/>
            </a:xfrm>
            <a:custGeom>
              <a:avLst/>
              <a:gdLst/>
              <a:ahLst/>
              <a:cxnLst/>
              <a:rect l="l" t="t" r="r" b="b"/>
              <a:pathLst>
                <a:path w="13977476" h="9874122">
                  <a:moveTo>
                    <a:pt x="0" y="0"/>
                  </a:moveTo>
                  <a:lnTo>
                    <a:pt x="13977476" y="0"/>
                  </a:lnTo>
                  <a:lnTo>
                    <a:pt x="13977476" y="9874122"/>
                  </a:lnTo>
                  <a:lnTo>
                    <a:pt x="0" y="9874122"/>
                  </a:lnTo>
                  <a:close/>
                </a:path>
              </a:pathLst>
            </a:custGeom>
            <a:solidFill>
              <a:srgbClr val="FFFAF2"/>
            </a:solidFill>
          </p:spPr>
        </p:sp>
        <p:sp>
          <p:nvSpPr>
            <p:cNvPr id="10" name="Freeform 10"/>
            <p:cNvSpPr/>
            <p:nvPr/>
          </p:nvSpPr>
          <p:spPr>
            <a:xfrm>
              <a:off x="0" y="0"/>
              <a:ext cx="13977476" cy="9975722"/>
            </a:xfrm>
            <a:custGeom>
              <a:avLst/>
              <a:gdLst/>
              <a:ahLst/>
              <a:cxnLst/>
              <a:rect l="l" t="t" r="r" b="b"/>
              <a:pathLst>
                <a:path w="13977476" h="9975722">
                  <a:moveTo>
                    <a:pt x="0" y="9874122"/>
                  </a:moveTo>
                  <a:lnTo>
                    <a:pt x="13977476" y="9874122"/>
                  </a:lnTo>
                  <a:lnTo>
                    <a:pt x="13850476" y="9975722"/>
                  </a:lnTo>
                  <a:cubicBezTo>
                    <a:pt x="13850476" y="9975722"/>
                    <a:pt x="12859876" y="9899522"/>
                    <a:pt x="12758276" y="9899522"/>
                  </a:cubicBezTo>
                  <a:lnTo>
                    <a:pt x="1219200" y="9899522"/>
                  </a:lnTo>
                  <a:cubicBezTo>
                    <a:pt x="1117600" y="9899522"/>
                    <a:pt x="127000" y="9975722"/>
                    <a:pt x="127000" y="9975722"/>
                  </a:cubicBezTo>
                  <a:lnTo>
                    <a:pt x="0" y="9874122"/>
                  </a:lnTo>
                  <a:lnTo>
                    <a:pt x="0" y="0"/>
                  </a:lnTo>
                  <a:lnTo>
                    <a:pt x="13977476" y="0"/>
                  </a:lnTo>
                  <a:lnTo>
                    <a:pt x="13977476" y="9874122"/>
                  </a:lnTo>
                  <a:lnTo>
                    <a:pt x="12700" y="9874122"/>
                  </a:lnTo>
                  <a:lnTo>
                    <a:pt x="12700" y="9861422"/>
                  </a:lnTo>
                  <a:lnTo>
                    <a:pt x="13964776" y="9861422"/>
                  </a:lnTo>
                  <a:lnTo>
                    <a:pt x="13964776" y="12700"/>
                  </a:lnTo>
                  <a:lnTo>
                    <a:pt x="12700" y="12700"/>
                  </a:lnTo>
                  <a:lnTo>
                    <a:pt x="12700" y="9874122"/>
                  </a:lnTo>
                </a:path>
              </a:pathLst>
            </a:custGeom>
            <a:solidFill>
              <a:srgbClr val="394C60">
                <a:alpha val="784"/>
              </a:srgbClr>
            </a:solidFill>
          </p:spPr>
        </p:sp>
        <p:sp>
          <p:nvSpPr>
            <p:cNvPr id="11" name="TextBox 11"/>
            <p:cNvSpPr txBox="1"/>
            <p:nvPr/>
          </p:nvSpPr>
          <p:spPr>
            <a:xfrm>
              <a:off x="-7917323" y="-38100"/>
              <a:ext cx="21894800" cy="9455022"/>
            </a:xfrm>
            <a:prstGeom prst="rect">
              <a:avLst/>
            </a:prstGeom>
          </p:spPr>
          <p:txBody>
            <a:bodyPr lIns="203200" tIns="203200" rIns="203200" bIns="203200" rtlCol="0" anchor="t"/>
            <a:lstStyle/>
            <a:p>
              <a:pPr algn="l">
                <a:lnSpc>
                  <a:spcPts val="3359"/>
                </a:lnSpc>
              </a:pPr>
              <a:r>
                <a:rPr lang="en-US" sz="2399" dirty="0">
                  <a:solidFill>
                    <a:srgbClr val="000000"/>
                  </a:solidFill>
                  <a:latin typeface="Canva Sans"/>
                  <a:ea typeface="Canva Sans"/>
                  <a:cs typeface="Canva Sans"/>
                  <a:sym typeface="Canva Sans"/>
                </a:rPr>
                <a:t>●</a:t>
              </a:r>
              <a:r>
                <a:rPr lang="en-US" sz="2399" b="1" dirty="0">
                  <a:solidFill>
                    <a:srgbClr val="000000"/>
                  </a:solidFill>
                  <a:latin typeface="Canva Sans Bold"/>
                  <a:ea typeface="Canva Sans Bold"/>
                  <a:cs typeface="Canva Sans Bold"/>
                  <a:sym typeface="Canva Sans Bold"/>
                </a:rPr>
                <a:t>Total Number of Restaurants: </a:t>
              </a:r>
              <a:r>
                <a:rPr lang="en-US" sz="2399" dirty="0">
                  <a:solidFill>
                    <a:srgbClr val="000000"/>
                  </a:solidFill>
                  <a:latin typeface="Canva Sans"/>
                  <a:ea typeface="Canva Sans"/>
                  <a:cs typeface="Canva Sans"/>
                  <a:sym typeface="Canva Sans"/>
                </a:rPr>
                <a:t>From 2010 to 2018, 9551 restaurants were established in 15 countries</a:t>
              </a:r>
              <a:r>
                <a:rPr lang="en-US" sz="2399" dirty="0" smtClean="0">
                  <a:solidFill>
                    <a:srgbClr val="000000"/>
                  </a:solidFill>
                  <a:latin typeface="Canva Sans"/>
                  <a:ea typeface="Canva Sans"/>
                  <a:cs typeface="Canva Sans"/>
                  <a:sym typeface="Canva Sans"/>
                </a:rPr>
                <a:t>.</a:t>
              </a:r>
            </a:p>
            <a:p>
              <a:pPr algn="l">
                <a:lnSpc>
                  <a:spcPts val="3359"/>
                </a:lnSpc>
              </a:pPr>
              <a:endParaRPr lang="en-US" sz="2399" dirty="0">
                <a:solidFill>
                  <a:srgbClr val="000000"/>
                </a:solidFill>
                <a:latin typeface="Canva Sans"/>
                <a:ea typeface="Canva Sans"/>
                <a:cs typeface="Canva Sans"/>
                <a:sym typeface="Canva Sans"/>
              </a:endParaRPr>
            </a:p>
            <a:p>
              <a:pPr algn="l">
                <a:lnSpc>
                  <a:spcPts val="3359"/>
                </a:lnSpc>
              </a:pPr>
              <a:r>
                <a:rPr lang="en-US" sz="2399" dirty="0">
                  <a:solidFill>
                    <a:srgbClr val="000000"/>
                  </a:solidFill>
                  <a:latin typeface="Canva Sans"/>
                  <a:ea typeface="Canva Sans"/>
                  <a:cs typeface="Canva Sans"/>
                  <a:sym typeface="Canva Sans"/>
                </a:rPr>
                <a:t>●</a:t>
              </a:r>
              <a:r>
                <a:rPr lang="en-US" sz="2399" b="1" dirty="0">
                  <a:solidFill>
                    <a:srgbClr val="000000"/>
                  </a:solidFill>
                  <a:latin typeface="Canva Sans Bold"/>
                  <a:ea typeface="Canva Sans Bold"/>
                  <a:cs typeface="Canva Sans Bold"/>
                  <a:sym typeface="Canva Sans Bold"/>
                </a:rPr>
                <a:t>Number of Cities: </a:t>
              </a:r>
              <a:r>
                <a:rPr lang="en-US" sz="2399" dirty="0">
                  <a:solidFill>
                    <a:srgbClr val="000000"/>
                  </a:solidFill>
                  <a:latin typeface="Canva Sans"/>
                  <a:ea typeface="Canva Sans"/>
                  <a:cs typeface="Canva Sans"/>
                  <a:sym typeface="Canva Sans"/>
                </a:rPr>
                <a:t>There are 141 cities with a variety of restaurants</a:t>
              </a:r>
              <a:r>
                <a:rPr lang="en-US" sz="2399" dirty="0" smtClean="0">
                  <a:solidFill>
                    <a:srgbClr val="000000"/>
                  </a:solidFill>
                  <a:latin typeface="Canva Sans"/>
                  <a:ea typeface="Canva Sans"/>
                  <a:cs typeface="Canva Sans"/>
                  <a:sym typeface="Canva Sans"/>
                </a:rPr>
                <a:t>.</a:t>
              </a:r>
            </a:p>
            <a:p>
              <a:pPr algn="l">
                <a:lnSpc>
                  <a:spcPts val="3359"/>
                </a:lnSpc>
              </a:pPr>
              <a:endParaRPr lang="en-US" sz="2399" dirty="0">
                <a:solidFill>
                  <a:srgbClr val="000000"/>
                </a:solidFill>
                <a:latin typeface="Canva Sans"/>
                <a:ea typeface="Canva Sans"/>
                <a:cs typeface="Canva Sans"/>
                <a:sym typeface="Canva Sans"/>
              </a:endParaRPr>
            </a:p>
            <a:p>
              <a:pPr algn="l">
                <a:lnSpc>
                  <a:spcPts val="3359"/>
                </a:lnSpc>
              </a:pPr>
              <a:r>
                <a:rPr lang="en-US" sz="2399" dirty="0">
                  <a:solidFill>
                    <a:srgbClr val="000000"/>
                  </a:solidFill>
                  <a:latin typeface="Canva Sans"/>
                  <a:ea typeface="Canva Sans"/>
                  <a:cs typeface="Canva Sans"/>
                  <a:sym typeface="Canva Sans"/>
                </a:rPr>
                <a:t>●</a:t>
              </a:r>
              <a:r>
                <a:rPr lang="en-US" sz="2399" b="1" dirty="0">
                  <a:solidFill>
                    <a:srgbClr val="000000"/>
                  </a:solidFill>
                  <a:latin typeface="Canva Sans Bold"/>
                  <a:ea typeface="Canva Sans Bold"/>
                  <a:cs typeface="Canva Sans Bold"/>
                  <a:sym typeface="Canva Sans Bold"/>
                </a:rPr>
                <a:t>Variety of Cuisines: </a:t>
              </a:r>
              <a:r>
                <a:rPr lang="en-US" sz="2399" dirty="0">
                  <a:solidFill>
                    <a:srgbClr val="000000"/>
                  </a:solidFill>
                  <a:latin typeface="Canva Sans"/>
                  <a:ea typeface="Canva Sans"/>
                  <a:cs typeface="Canva Sans"/>
                  <a:sym typeface="Canva Sans"/>
                </a:rPr>
                <a:t>With 1825 different types of cuisines, including popular choices like Italian, Mexican, Chinese, Indian and American, each cuisine adds its distinct flavors, ingredients, and cooking methods, enriching the diverse world of gastronomy</a:t>
              </a:r>
              <a:r>
                <a:rPr lang="en-US" sz="2399" dirty="0" smtClean="0">
                  <a:solidFill>
                    <a:srgbClr val="000000"/>
                  </a:solidFill>
                  <a:latin typeface="Canva Sans"/>
                  <a:ea typeface="Canva Sans"/>
                  <a:cs typeface="Canva Sans"/>
                  <a:sym typeface="Canva Sans"/>
                </a:rPr>
                <a:t>.</a:t>
              </a:r>
            </a:p>
            <a:p>
              <a:pPr algn="l">
                <a:lnSpc>
                  <a:spcPts val="3359"/>
                </a:lnSpc>
              </a:pPr>
              <a:endParaRPr lang="en-US" sz="2399" dirty="0">
                <a:solidFill>
                  <a:srgbClr val="000000"/>
                </a:solidFill>
                <a:latin typeface="Canva Sans"/>
                <a:ea typeface="Canva Sans"/>
                <a:cs typeface="Canva Sans"/>
                <a:sym typeface="Canva Sans"/>
              </a:endParaRPr>
            </a:p>
            <a:p>
              <a:pPr algn="l">
                <a:lnSpc>
                  <a:spcPts val="3359"/>
                </a:lnSpc>
              </a:pPr>
              <a:r>
                <a:rPr lang="en-US" sz="2399" dirty="0">
                  <a:solidFill>
                    <a:srgbClr val="000000"/>
                  </a:solidFill>
                  <a:latin typeface="Canva Sans"/>
                  <a:ea typeface="Canva Sans"/>
                  <a:cs typeface="Canva Sans"/>
                  <a:sym typeface="Canva Sans"/>
                </a:rPr>
                <a:t>●</a:t>
              </a:r>
              <a:r>
                <a:rPr lang="en-US" sz="2399" b="1" dirty="0">
                  <a:solidFill>
                    <a:srgbClr val="000000"/>
                  </a:solidFill>
                  <a:latin typeface="Canva Sans Bold"/>
                  <a:ea typeface="Canva Sans Bold"/>
                  <a:cs typeface="Canva Sans Bold"/>
                  <a:sym typeface="Canva Sans Bold"/>
                </a:rPr>
                <a:t>Ratings: </a:t>
              </a:r>
              <a:r>
                <a:rPr lang="en-US" sz="2399" dirty="0">
                  <a:solidFill>
                    <a:srgbClr val="000000"/>
                  </a:solidFill>
                  <a:latin typeface="Canva Sans"/>
                  <a:ea typeface="Canva Sans"/>
                  <a:cs typeface="Canva Sans"/>
                  <a:sym typeface="Canva Sans"/>
                </a:rPr>
                <a:t>Restaurant ratings with average of 2.9, provide insights into the performance of each establishment</a:t>
              </a:r>
              <a:r>
                <a:rPr lang="en-US" sz="2399" dirty="0" smtClean="0">
                  <a:solidFill>
                    <a:srgbClr val="000000"/>
                  </a:solidFill>
                  <a:latin typeface="Canva Sans"/>
                  <a:ea typeface="Canva Sans"/>
                  <a:cs typeface="Canva Sans"/>
                  <a:sym typeface="Canva Sans"/>
                </a:rPr>
                <a:t>.</a:t>
              </a:r>
            </a:p>
            <a:p>
              <a:pPr algn="l">
                <a:lnSpc>
                  <a:spcPts val="3359"/>
                </a:lnSpc>
              </a:pPr>
              <a:endParaRPr lang="en-US" sz="2399" dirty="0">
                <a:solidFill>
                  <a:srgbClr val="000000"/>
                </a:solidFill>
                <a:latin typeface="Canva Sans"/>
                <a:ea typeface="Canva Sans"/>
                <a:cs typeface="Canva Sans"/>
                <a:sym typeface="Canva Sans"/>
              </a:endParaRPr>
            </a:p>
            <a:p>
              <a:pPr algn="l">
                <a:lnSpc>
                  <a:spcPts val="3359"/>
                </a:lnSpc>
              </a:pPr>
              <a:r>
                <a:rPr lang="en-US" sz="2399" dirty="0">
                  <a:solidFill>
                    <a:srgbClr val="000000"/>
                  </a:solidFill>
                  <a:latin typeface="Canva Sans"/>
                  <a:ea typeface="Canva Sans"/>
                  <a:cs typeface="Canva Sans"/>
                  <a:sym typeface="Canva Sans"/>
                </a:rPr>
                <a:t>●</a:t>
              </a:r>
              <a:r>
                <a:rPr lang="en-US" sz="2399" b="1" dirty="0">
                  <a:solidFill>
                    <a:srgbClr val="000000"/>
                  </a:solidFill>
                  <a:latin typeface="Canva Sans Bold"/>
                  <a:ea typeface="Canva Sans Bold"/>
                  <a:cs typeface="Canva Sans Bold"/>
                  <a:sym typeface="Canva Sans Bold"/>
                </a:rPr>
                <a:t>Online services:</a:t>
              </a:r>
              <a:r>
                <a:rPr lang="en-US" sz="2399" dirty="0">
                  <a:solidFill>
                    <a:srgbClr val="000000"/>
                  </a:solidFill>
                  <a:latin typeface="Canva Sans"/>
                  <a:ea typeface="Canva Sans"/>
                  <a:cs typeface="Canva Sans"/>
                  <a:sym typeface="Canva Sans"/>
                </a:rPr>
                <a:t> Shows availability of table booking, online delivery, and current delivery status.</a:t>
              </a:r>
            </a:p>
            <a:p>
              <a:pPr algn="l">
                <a:lnSpc>
                  <a:spcPts val="3359"/>
                </a:lnSpc>
              </a:pPr>
              <a:endParaRPr lang="en-US" sz="2399" dirty="0">
                <a:solidFill>
                  <a:srgbClr val="000000"/>
                </a:solidFill>
                <a:latin typeface="Canva Sans"/>
                <a:ea typeface="Canva Sans"/>
                <a:cs typeface="Canva Sans"/>
                <a:sym typeface="Canva Sans"/>
              </a:endParaRPr>
            </a:p>
          </p:txBody>
        </p:sp>
      </p:grpSp>
      <p:sp>
        <p:nvSpPr>
          <p:cNvPr id="12" name="TextBox 12"/>
          <p:cNvSpPr txBox="1"/>
          <p:nvPr/>
        </p:nvSpPr>
        <p:spPr>
          <a:xfrm>
            <a:off x="838200" y="107422"/>
            <a:ext cx="16611600" cy="960776"/>
          </a:xfrm>
          <a:prstGeom prst="rect">
            <a:avLst/>
          </a:prstGeom>
        </p:spPr>
        <p:txBody>
          <a:bodyPr wrap="square" lIns="0" tIns="0" rIns="0" bIns="0" rtlCol="0" anchor="t">
            <a:spAutoFit/>
          </a:bodyPr>
          <a:lstStyle/>
          <a:p>
            <a:pPr algn="ctr">
              <a:lnSpc>
                <a:spcPts val="7840"/>
              </a:lnSpc>
            </a:pPr>
            <a:r>
              <a:rPr lang="en-US" sz="5600" spc="117" dirty="0">
                <a:solidFill>
                  <a:srgbClr val="2E2521"/>
                </a:solidFill>
                <a:latin typeface="DM Serif Display"/>
                <a:ea typeface="DM Serif Display"/>
                <a:cs typeface="DM Serif Display"/>
                <a:sym typeface="DM Serif Display"/>
              </a:rPr>
              <a:t>  </a:t>
            </a:r>
            <a:r>
              <a:rPr lang="en-US" sz="5600" spc="117" dirty="0" err="1" smtClean="0">
                <a:solidFill>
                  <a:srgbClr val="2E2521"/>
                </a:solidFill>
                <a:latin typeface="DM Serif Display"/>
                <a:ea typeface="DM Serif Display"/>
                <a:cs typeface="DM Serif Display"/>
                <a:sym typeface="DM Serif Display"/>
              </a:rPr>
              <a:t>Zomato</a:t>
            </a:r>
            <a:r>
              <a:rPr lang="en-US" sz="5600" spc="117" dirty="0" smtClean="0">
                <a:solidFill>
                  <a:srgbClr val="2E2521"/>
                </a:solidFill>
                <a:latin typeface="DM Serif Display"/>
                <a:ea typeface="DM Serif Display"/>
                <a:cs typeface="DM Serif Display"/>
                <a:sym typeface="DM Serif Display"/>
              </a:rPr>
              <a:t> Data Snapshot</a:t>
            </a:r>
            <a:endParaRPr lang="en-US" sz="5600" spc="117" dirty="0">
              <a:solidFill>
                <a:srgbClr val="2E2521"/>
              </a:solidFill>
              <a:latin typeface="DM Serif Display"/>
              <a:ea typeface="DM Serif Display"/>
              <a:cs typeface="DM Serif Display"/>
              <a:sym typeface="DM Serif Display"/>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F2"/>
        </a:solidFill>
        <a:effectLst/>
      </p:bgPr>
    </p:bg>
    <p:spTree>
      <p:nvGrpSpPr>
        <p:cNvPr id="1" name=""/>
        <p:cNvGrpSpPr/>
        <p:nvPr/>
      </p:nvGrpSpPr>
      <p:grpSpPr>
        <a:xfrm>
          <a:off x="0" y="0"/>
          <a:ext cx="0" cy="0"/>
          <a:chOff x="0" y="0"/>
          <a:chExt cx="0" cy="0"/>
        </a:xfrm>
      </p:grpSpPr>
      <p:grpSp>
        <p:nvGrpSpPr>
          <p:cNvPr id="11" name="Group 11"/>
          <p:cNvGrpSpPr/>
          <p:nvPr/>
        </p:nvGrpSpPr>
        <p:grpSpPr>
          <a:xfrm>
            <a:off x="1028700" y="1973556"/>
            <a:ext cx="15963900" cy="7469879"/>
            <a:chOff x="0" y="-38100"/>
            <a:chExt cx="21285201" cy="9959838"/>
          </a:xfrm>
        </p:grpSpPr>
        <p:sp>
          <p:nvSpPr>
            <p:cNvPr id="12" name="Freeform 12"/>
            <p:cNvSpPr/>
            <p:nvPr/>
          </p:nvSpPr>
          <p:spPr>
            <a:xfrm>
              <a:off x="0" y="0"/>
              <a:ext cx="15524601" cy="9820138"/>
            </a:xfrm>
            <a:custGeom>
              <a:avLst/>
              <a:gdLst/>
              <a:ahLst/>
              <a:cxnLst/>
              <a:rect l="l" t="t" r="r" b="b"/>
              <a:pathLst>
                <a:path w="15524601" h="9820138">
                  <a:moveTo>
                    <a:pt x="0" y="0"/>
                  </a:moveTo>
                  <a:lnTo>
                    <a:pt x="15524601" y="0"/>
                  </a:lnTo>
                  <a:lnTo>
                    <a:pt x="15524601" y="9820138"/>
                  </a:lnTo>
                  <a:lnTo>
                    <a:pt x="0" y="9820138"/>
                  </a:lnTo>
                  <a:close/>
                </a:path>
              </a:pathLst>
            </a:custGeom>
            <a:solidFill>
              <a:srgbClr val="FFFAF2"/>
            </a:solidFill>
          </p:spPr>
        </p:sp>
        <p:sp>
          <p:nvSpPr>
            <p:cNvPr id="13" name="Freeform 13"/>
            <p:cNvSpPr/>
            <p:nvPr/>
          </p:nvSpPr>
          <p:spPr>
            <a:xfrm>
              <a:off x="0" y="0"/>
              <a:ext cx="15524601" cy="9921738"/>
            </a:xfrm>
            <a:custGeom>
              <a:avLst/>
              <a:gdLst/>
              <a:ahLst/>
              <a:cxnLst/>
              <a:rect l="l" t="t" r="r" b="b"/>
              <a:pathLst>
                <a:path w="15524601" h="9921738">
                  <a:moveTo>
                    <a:pt x="0" y="9820138"/>
                  </a:moveTo>
                  <a:lnTo>
                    <a:pt x="15524601" y="9820138"/>
                  </a:lnTo>
                  <a:lnTo>
                    <a:pt x="15397601" y="9921738"/>
                  </a:lnTo>
                  <a:cubicBezTo>
                    <a:pt x="15397601" y="9921738"/>
                    <a:pt x="14407001" y="9845538"/>
                    <a:pt x="14305401" y="9845538"/>
                  </a:cubicBezTo>
                  <a:lnTo>
                    <a:pt x="1219200" y="9845538"/>
                  </a:lnTo>
                  <a:cubicBezTo>
                    <a:pt x="1117600" y="9845538"/>
                    <a:pt x="127000" y="9921738"/>
                    <a:pt x="127000" y="9921738"/>
                  </a:cubicBezTo>
                  <a:lnTo>
                    <a:pt x="0" y="9820138"/>
                  </a:lnTo>
                  <a:lnTo>
                    <a:pt x="0" y="0"/>
                  </a:lnTo>
                  <a:lnTo>
                    <a:pt x="15524601" y="0"/>
                  </a:lnTo>
                  <a:lnTo>
                    <a:pt x="15524601" y="9820138"/>
                  </a:lnTo>
                  <a:lnTo>
                    <a:pt x="12700" y="9820138"/>
                  </a:lnTo>
                  <a:lnTo>
                    <a:pt x="12700" y="9807438"/>
                  </a:lnTo>
                  <a:lnTo>
                    <a:pt x="15511901" y="9807438"/>
                  </a:lnTo>
                  <a:lnTo>
                    <a:pt x="15511901" y="12700"/>
                  </a:lnTo>
                  <a:lnTo>
                    <a:pt x="12700" y="12700"/>
                  </a:lnTo>
                  <a:lnTo>
                    <a:pt x="12700" y="9820138"/>
                  </a:lnTo>
                </a:path>
              </a:pathLst>
            </a:custGeom>
            <a:solidFill>
              <a:srgbClr val="394C60">
                <a:alpha val="784"/>
              </a:srgbClr>
            </a:solidFill>
          </p:spPr>
        </p:sp>
        <p:sp>
          <p:nvSpPr>
            <p:cNvPr id="14" name="TextBox 14"/>
            <p:cNvSpPr txBox="1"/>
            <p:nvPr/>
          </p:nvSpPr>
          <p:spPr>
            <a:xfrm>
              <a:off x="0" y="-38100"/>
              <a:ext cx="21285201" cy="9401038"/>
            </a:xfrm>
            <a:prstGeom prst="rect">
              <a:avLst/>
            </a:prstGeom>
          </p:spPr>
          <p:txBody>
            <a:bodyPr lIns="203200" tIns="203200" rIns="203200" bIns="203200" rtlCol="0" anchor="t"/>
            <a:lstStyle/>
            <a:p>
              <a:pPr algn="l">
                <a:lnSpc>
                  <a:spcPts val="3359"/>
                </a:lnSpc>
              </a:pPr>
              <a:r>
                <a:rPr lang="en-US" sz="2399" b="1" dirty="0">
                  <a:solidFill>
                    <a:srgbClr val="000000"/>
                  </a:solidFill>
                  <a:latin typeface="Canva Sans Bold"/>
                  <a:ea typeface="Canva Sans Bold"/>
                  <a:cs typeface="Canva Sans Bold"/>
                  <a:sym typeface="Canva Sans Bold"/>
                </a:rPr>
                <a:t>Overview of tables, attributes, and cleaning steps to prepare data.</a:t>
              </a:r>
            </a:p>
            <a:p>
              <a:pPr>
                <a:lnSpc>
                  <a:spcPts val="3359"/>
                </a:lnSpc>
              </a:pPr>
              <a:r>
                <a:rPr lang="en-US" sz="2399" dirty="0">
                  <a:solidFill>
                    <a:srgbClr val="000000"/>
                  </a:solidFill>
                  <a:latin typeface="Canva Sans"/>
                  <a:ea typeface="Canva Sans"/>
                  <a:cs typeface="Canva Sans"/>
                  <a:sym typeface="Canva Sans"/>
                </a:rPr>
                <a:t>●</a:t>
              </a:r>
              <a:r>
                <a:rPr lang="en-US" sz="2399" b="1" dirty="0">
                  <a:solidFill>
                    <a:srgbClr val="000000"/>
                  </a:solidFill>
                  <a:latin typeface="Canva Sans Bold"/>
                  <a:ea typeface="Canva Sans Bold"/>
                  <a:cs typeface="Canva Sans Bold"/>
                  <a:sym typeface="Canva Sans Bold"/>
                </a:rPr>
                <a:t>Tables: </a:t>
              </a:r>
              <a:r>
                <a:rPr lang="en-US" sz="2399" dirty="0">
                  <a:solidFill>
                    <a:srgbClr val="000000"/>
                  </a:solidFill>
                  <a:latin typeface="Canva Sans" charset="0"/>
                  <a:ea typeface="Canva Sans Bold"/>
                  <a:cs typeface="Canva Sans Bold"/>
                  <a:sym typeface="Canva Sans Bold"/>
                </a:rPr>
                <a:t>Restaurants</a:t>
              </a:r>
              <a:r>
                <a:rPr lang="en-US" sz="2399" b="1" dirty="0">
                  <a:solidFill>
                    <a:srgbClr val="000000"/>
                  </a:solidFill>
                  <a:latin typeface="Canva Sans Bold"/>
                  <a:ea typeface="Canva Sans Bold"/>
                  <a:cs typeface="Canva Sans Bold"/>
                  <a:sym typeface="Canva Sans Bold"/>
                </a:rPr>
                <a:t>, </a:t>
              </a:r>
              <a:r>
                <a:rPr lang="en-US" sz="2399" dirty="0">
                  <a:solidFill>
                    <a:srgbClr val="000000"/>
                  </a:solidFill>
                  <a:latin typeface="Canva Sans" charset="0"/>
                  <a:ea typeface="Canva Sans Bold"/>
                  <a:cs typeface="Canva Sans Bold"/>
                  <a:sym typeface="Canva Sans Bold"/>
                </a:rPr>
                <a:t>Countries, and additional attribute tables</a:t>
              </a:r>
              <a:r>
                <a:rPr lang="en-US" sz="2399" dirty="0" smtClean="0">
                  <a:solidFill>
                    <a:srgbClr val="000000"/>
                  </a:solidFill>
                  <a:latin typeface="Canva Sans" charset="0"/>
                  <a:ea typeface="Canva Sans Bold"/>
                  <a:cs typeface="Canva Sans Bold"/>
                  <a:sym typeface="Canva Sans Bold"/>
                </a:rPr>
                <a:t>.</a:t>
              </a:r>
            </a:p>
            <a:p>
              <a:pPr>
                <a:lnSpc>
                  <a:spcPts val="3359"/>
                </a:lnSpc>
              </a:pPr>
              <a:endParaRPr lang="en-US" sz="2399" dirty="0">
                <a:solidFill>
                  <a:srgbClr val="000000"/>
                </a:solidFill>
                <a:latin typeface="Canva Sans" charset="0"/>
                <a:ea typeface="Canva Sans Bold"/>
                <a:cs typeface="Canva Sans Bold"/>
                <a:sym typeface="Canva Sans Bold"/>
              </a:endParaRPr>
            </a:p>
            <a:p>
              <a:pPr algn="l">
                <a:lnSpc>
                  <a:spcPts val="3359"/>
                </a:lnSpc>
              </a:pPr>
              <a:r>
                <a:rPr lang="en-US" sz="2399" dirty="0">
                  <a:solidFill>
                    <a:srgbClr val="000000"/>
                  </a:solidFill>
                  <a:latin typeface="Canva Sans"/>
                  <a:ea typeface="Canva Sans"/>
                  <a:cs typeface="Canva Sans"/>
                  <a:sym typeface="Canva Sans"/>
                </a:rPr>
                <a:t>●</a:t>
              </a:r>
              <a:r>
                <a:rPr lang="en-US" sz="2399" b="1" dirty="0">
                  <a:solidFill>
                    <a:srgbClr val="000000"/>
                  </a:solidFill>
                  <a:latin typeface="Canva Sans Bold"/>
                  <a:ea typeface="Canva Sans Bold"/>
                  <a:cs typeface="Canva Sans Bold"/>
                  <a:sym typeface="Canva Sans Bold"/>
                </a:rPr>
                <a:t>Attributes: </a:t>
              </a:r>
              <a:r>
                <a:rPr lang="en-US" sz="2399" dirty="0">
                  <a:solidFill>
                    <a:srgbClr val="000000"/>
                  </a:solidFill>
                  <a:latin typeface="Canva Sans" charset="0"/>
                  <a:ea typeface="Canva Sans Bold"/>
                  <a:cs typeface="Canva Sans Bold"/>
                  <a:sym typeface="Canva Sans Bold"/>
                </a:rPr>
                <a:t>Restaurant ID, Name, Country Code, City, Address, Locality, Cuisine, Average Cost for Two, Currency, Has Table booking, Has Online delivery, Aggregate rating, Votes</a:t>
              </a:r>
              <a:r>
                <a:rPr lang="en-US" sz="2399" dirty="0" smtClean="0">
                  <a:solidFill>
                    <a:srgbClr val="000000"/>
                  </a:solidFill>
                  <a:latin typeface="Canva Sans" charset="0"/>
                  <a:ea typeface="Canva Sans Bold"/>
                  <a:cs typeface="Canva Sans Bold"/>
                  <a:sym typeface="Canva Sans Bold"/>
                </a:rPr>
                <a:t>.</a:t>
              </a:r>
            </a:p>
            <a:p>
              <a:pPr algn="l">
                <a:lnSpc>
                  <a:spcPts val="3359"/>
                </a:lnSpc>
              </a:pPr>
              <a:endParaRPr lang="en-US" sz="2399" dirty="0">
                <a:solidFill>
                  <a:srgbClr val="000000"/>
                </a:solidFill>
                <a:latin typeface="Canva Sans" charset="0"/>
                <a:ea typeface="Canva Sans Bold"/>
                <a:cs typeface="Canva Sans Bold"/>
                <a:sym typeface="Canva Sans Bold"/>
              </a:endParaRPr>
            </a:p>
            <a:p>
              <a:pPr algn="l">
                <a:lnSpc>
                  <a:spcPts val="3359"/>
                </a:lnSpc>
              </a:pPr>
              <a:r>
                <a:rPr lang="en-US" sz="2399" dirty="0">
                  <a:solidFill>
                    <a:srgbClr val="000000"/>
                  </a:solidFill>
                  <a:latin typeface="Canva Sans"/>
                  <a:ea typeface="Canva Sans"/>
                  <a:cs typeface="Canva Sans"/>
                  <a:sym typeface="Canva Sans"/>
                </a:rPr>
                <a:t>●</a:t>
              </a:r>
              <a:r>
                <a:rPr lang="en-US" sz="2399" b="1" dirty="0">
                  <a:solidFill>
                    <a:srgbClr val="000000"/>
                  </a:solidFill>
                  <a:latin typeface="Canva Sans Bold"/>
                  <a:ea typeface="Canva Sans Bold"/>
                  <a:cs typeface="Canva Sans Bold"/>
                  <a:sym typeface="Canva Sans Bold"/>
                </a:rPr>
                <a:t>Cleaning Steps:</a:t>
              </a:r>
            </a:p>
            <a:p>
              <a:pPr algn="l">
                <a:lnSpc>
                  <a:spcPts val="3359"/>
                </a:lnSpc>
              </a:pPr>
              <a:r>
                <a:rPr lang="en-US" sz="2399" dirty="0">
                  <a:solidFill>
                    <a:srgbClr val="000000"/>
                  </a:solidFill>
                  <a:latin typeface="Canva Sans"/>
                  <a:ea typeface="Canva Sans"/>
                  <a:cs typeface="Canva Sans"/>
                  <a:sym typeface="Canva Sans"/>
                </a:rPr>
                <a:t>○</a:t>
              </a:r>
              <a:r>
                <a:rPr lang="en-US" sz="2399" dirty="0">
                  <a:solidFill>
                    <a:srgbClr val="000000"/>
                  </a:solidFill>
                  <a:latin typeface="Canva Sans" charset="0"/>
                  <a:ea typeface="Canva Sans Bold"/>
                  <a:cs typeface="Canva Sans Bold"/>
                  <a:sym typeface="Canva Sans Bold"/>
                </a:rPr>
                <a:t>Handling missing values</a:t>
              </a:r>
            </a:p>
            <a:p>
              <a:pPr algn="l">
                <a:lnSpc>
                  <a:spcPts val="3359"/>
                </a:lnSpc>
              </a:pPr>
              <a:r>
                <a:rPr lang="en-US" sz="2399" dirty="0">
                  <a:solidFill>
                    <a:srgbClr val="000000"/>
                  </a:solidFill>
                  <a:latin typeface="Canva Sans" charset="0"/>
                  <a:ea typeface="Canva Sans"/>
                  <a:cs typeface="Canva Sans"/>
                  <a:sym typeface="Canva Sans"/>
                </a:rPr>
                <a:t>○</a:t>
              </a:r>
              <a:r>
                <a:rPr lang="en-US" sz="2399" dirty="0">
                  <a:solidFill>
                    <a:srgbClr val="000000"/>
                  </a:solidFill>
                  <a:latin typeface="Canva Sans" charset="0"/>
                  <a:ea typeface="Canva Sans Bold"/>
                  <a:cs typeface="Canva Sans Bold"/>
                  <a:sym typeface="Canva Sans Bold"/>
                </a:rPr>
                <a:t>Data type conversion (e.g., ratings to numeric)</a:t>
              </a:r>
            </a:p>
            <a:p>
              <a:pPr algn="l">
                <a:lnSpc>
                  <a:spcPts val="3359"/>
                </a:lnSpc>
              </a:pPr>
              <a:r>
                <a:rPr lang="en-US" sz="2399" dirty="0">
                  <a:solidFill>
                    <a:srgbClr val="000000"/>
                  </a:solidFill>
                  <a:latin typeface="Canva Sans" charset="0"/>
                  <a:ea typeface="Canva Sans"/>
                  <a:cs typeface="Canva Sans"/>
                  <a:sym typeface="Canva Sans"/>
                </a:rPr>
                <a:t>○</a:t>
              </a:r>
              <a:r>
                <a:rPr lang="en-US" sz="2399" dirty="0">
                  <a:solidFill>
                    <a:srgbClr val="000000"/>
                  </a:solidFill>
                  <a:latin typeface="Canva Sans" charset="0"/>
                  <a:ea typeface="Canva Sans Bold"/>
                  <a:cs typeface="Canva Sans Bold"/>
                  <a:sym typeface="Canva Sans Bold"/>
                </a:rPr>
                <a:t>Removing duplicates</a:t>
              </a:r>
            </a:p>
            <a:p>
              <a:pPr algn="l">
                <a:lnSpc>
                  <a:spcPts val="3359"/>
                </a:lnSpc>
              </a:pPr>
              <a:r>
                <a:rPr lang="en-US" sz="2399" dirty="0">
                  <a:solidFill>
                    <a:srgbClr val="000000"/>
                  </a:solidFill>
                  <a:latin typeface="Canva Sans" charset="0"/>
                  <a:ea typeface="Canva Sans"/>
                  <a:cs typeface="Canva Sans"/>
                  <a:sym typeface="Canva Sans"/>
                </a:rPr>
                <a:t>○</a:t>
              </a:r>
              <a:r>
                <a:rPr lang="en-US" sz="2399" dirty="0">
                  <a:solidFill>
                    <a:srgbClr val="000000"/>
                  </a:solidFill>
                  <a:latin typeface="Canva Sans" charset="0"/>
                  <a:ea typeface="Canva Sans Bold"/>
                  <a:cs typeface="Canva Sans Bold"/>
                  <a:sym typeface="Canva Sans Bold"/>
                </a:rPr>
                <a:t>Standardizing country codes</a:t>
              </a:r>
            </a:p>
            <a:p>
              <a:pPr algn="l">
                <a:lnSpc>
                  <a:spcPts val="3359"/>
                </a:lnSpc>
              </a:pPr>
              <a:r>
                <a:rPr lang="en-US" sz="2399" dirty="0">
                  <a:solidFill>
                    <a:srgbClr val="000000"/>
                  </a:solidFill>
                  <a:latin typeface="Canva Sans" charset="0"/>
                  <a:ea typeface="Canva Sans"/>
                  <a:cs typeface="Canva Sans"/>
                  <a:sym typeface="Canva Sans"/>
                </a:rPr>
                <a:t>○</a:t>
              </a:r>
              <a:r>
                <a:rPr lang="en-US" sz="2399" dirty="0">
                  <a:solidFill>
                    <a:srgbClr val="000000"/>
                  </a:solidFill>
                  <a:latin typeface="Canva Sans" charset="0"/>
                  <a:ea typeface="Canva Sans Bold"/>
                  <a:cs typeface="Canva Sans Bold"/>
                  <a:sym typeface="Canva Sans Bold"/>
                </a:rPr>
                <a:t>Ensuring </a:t>
              </a:r>
              <a:r>
                <a:rPr lang="en-US" sz="2399" dirty="0" smtClean="0">
                  <a:solidFill>
                    <a:srgbClr val="000000"/>
                  </a:solidFill>
                  <a:latin typeface="Canva Sans" charset="0"/>
                  <a:ea typeface="Canva Sans Bold"/>
                  <a:cs typeface="Canva Sans Bold"/>
                  <a:sym typeface="Canva Sans Bold"/>
                </a:rPr>
                <a:t>data consistency</a:t>
              </a:r>
            </a:p>
            <a:p>
              <a:pPr algn="l">
                <a:lnSpc>
                  <a:spcPts val="3359"/>
                </a:lnSpc>
              </a:pPr>
              <a:endParaRPr lang="en-US" sz="2399" b="1" dirty="0">
                <a:solidFill>
                  <a:srgbClr val="000000"/>
                </a:solidFill>
                <a:latin typeface="Canva Sans" charset="0"/>
                <a:ea typeface="Canva Sans Bold"/>
                <a:cs typeface="Canva Sans Bold"/>
                <a:sym typeface="Canva Sans Bold"/>
              </a:endParaRPr>
            </a:p>
            <a:p>
              <a:pPr algn="l">
                <a:lnSpc>
                  <a:spcPts val="3359"/>
                </a:lnSpc>
              </a:pPr>
              <a:endParaRPr lang="en-US" sz="2399" b="1" dirty="0">
                <a:solidFill>
                  <a:srgbClr val="000000"/>
                </a:solidFill>
                <a:latin typeface="Canva Sans Bold"/>
                <a:ea typeface="Canva Sans Bold"/>
                <a:cs typeface="Canva Sans Bold"/>
                <a:sym typeface="Canva Sans Bold"/>
              </a:endParaRPr>
            </a:p>
          </p:txBody>
        </p:sp>
      </p:grpSp>
      <p:sp>
        <p:nvSpPr>
          <p:cNvPr id="15" name="TextBox 15"/>
          <p:cNvSpPr txBox="1"/>
          <p:nvPr/>
        </p:nvSpPr>
        <p:spPr>
          <a:xfrm>
            <a:off x="1028700" y="556914"/>
            <a:ext cx="16497300" cy="1000274"/>
          </a:xfrm>
          <a:prstGeom prst="rect">
            <a:avLst/>
          </a:prstGeom>
        </p:spPr>
        <p:txBody>
          <a:bodyPr wrap="square" lIns="0" tIns="0" rIns="0" bIns="0" rtlCol="0" anchor="t">
            <a:spAutoFit/>
          </a:bodyPr>
          <a:lstStyle/>
          <a:p>
            <a:pPr algn="ctr">
              <a:lnSpc>
                <a:spcPts val="7840"/>
              </a:lnSpc>
            </a:pPr>
            <a:r>
              <a:rPr lang="en-US" sz="5600" spc="117" dirty="0" smtClean="0">
                <a:solidFill>
                  <a:srgbClr val="2E2521"/>
                </a:solidFill>
                <a:latin typeface="DM Serif Display"/>
                <a:ea typeface="DM Serif Display"/>
                <a:cs typeface="DM Serif Display"/>
                <a:sym typeface="DM Serif Display"/>
              </a:rPr>
              <a:t>Dataset &amp; Cleaning Summary</a:t>
            </a:r>
            <a:endParaRPr lang="en-US" sz="5600" spc="117" dirty="0">
              <a:solidFill>
                <a:srgbClr val="2E2521"/>
              </a:solidFill>
              <a:latin typeface="DM Serif Display"/>
              <a:ea typeface="DM Serif Display"/>
              <a:cs typeface="DM Serif Display"/>
              <a:sym typeface="DM Serif Display"/>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F2"/>
        </a:solidFill>
        <a:effectLst/>
      </p:bgPr>
    </p:bg>
    <p:spTree>
      <p:nvGrpSpPr>
        <p:cNvPr id="1" name=""/>
        <p:cNvGrpSpPr/>
        <p:nvPr/>
      </p:nvGrpSpPr>
      <p:grpSpPr>
        <a:xfrm>
          <a:off x="0" y="0"/>
          <a:ext cx="0" cy="0"/>
          <a:chOff x="0" y="0"/>
          <a:chExt cx="0" cy="0"/>
        </a:xfrm>
      </p:grpSpPr>
      <p:grpSp>
        <p:nvGrpSpPr>
          <p:cNvPr id="6" name="Group 6"/>
          <p:cNvGrpSpPr/>
          <p:nvPr/>
        </p:nvGrpSpPr>
        <p:grpSpPr>
          <a:xfrm>
            <a:off x="1371600" y="1747933"/>
            <a:ext cx="15640864" cy="8051829"/>
            <a:chOff x="-3682117" y="-38100"/>
            <a:chExt cx="20854485" cy="10735772"/>
          </a:xfrm>
        </p:grpSpPr>
        <p:sp>
          <p:nvSpPr>
            <p:cNvPr id="7" name="Freeform 7"/>
            <p:cNvSpPr/>
            <p:nvPr/>
          </p:nvSpPr>
          <p:spPr>
            <a:xfrm>
              <a:off x="0" y="0"/>
              <a:ext cx="17172367" cy="10596072"/>
            </a:xfrm>
            <a:custGeom>
              <a:avLst/>
              <a:gdLst/>
              <a:ahLst/>
              <a:cxnLst/>
              <a:rect l="l" t="t" r="r" b="b"/>
              <a:pathLst>
                <a:path w="17172367" h="10596072">
                  <a:moveTo>
                    <a:pt x="0" y="0"/>
                  </a:moveTo>
                  <a:lnTo>
                    <a:pt x="17172367" y="0"/>
                  </a:lnTo>
                  <a:lnTo>
                    <a:pt x="17172367" y="10596072"/>
                  </a:lnTo>
                  <a:lnTo>
                    <a:pt x="0" y="10596072"/>
                  </a:lnTo>
                  <a:close/>
                </a:path>
              </a:pathLst>
            </a:custGeom>
            <a:solidFill>
              <a:srgbClr val="FFFAF2"/>
            </a:solidFill>
          </p:spPr>
        </p:sp>
        <p:sp>
          <p:nvSpPr>
            <p:cNvPr id="8" name="Freeform 8"/>
            <p:cNvSpPr/>
            <p:nvPr/>
          </p:nvSpPr>
          <p:spPr>
            <a:xfrm>
              <a:off x="0" y="0"/>
              <a:ext cx="17172367" cy="10697672"/>
            </a:xfrm>
            <a:custGeom>
              <a:avLst/>
              <a:gdLst/>
              <a:ahLst/>
              <a:cxnLst/>
              <a:rect l="l" t="t" r="r" b="b"/>
              <a:pathLst>
                <a:path w="17172367" h="10697672">
                  <a:moveTo>
                    <a:pt x="0" y="10596072"/>
                  </a:moveTo>
                  <a:lnTo>
                    <a:pt x="17172367" y="10596072"/>
                  </a:lnTo>
                  <a:lnTo>
                    <a:pt x="17045367" y="10697672"/>
                  </a:lnTo>
                  <a:cubicBezTo>
                    <a:pt x="17045367" y="10697672"/>
                    <a:pt x="16054767" y="10621472"/>
                    <a:pt x="15953167" y="10621472"/>
                  </a:cubicBezTo>
                  <a:lnTo>
                    <a:pt x="1219200" y="10621472"/>
                  </a:lnTo>
                  <a:cubicBezTo>
                    <a:pt x="1117600" y="10621472"/>
                    <a:pt x="127000" y="10697672"/>
                    <a:pt x="127000" y="10697672"/>
                  </a:cubicBezTo>
                  <a:lnTo>
                    <a:pt x="0" y="10596072"/>
                  </a:lnTo>
                  <a:lnTo>
                    <a:pt x="0" y="0"/>
                  </a:lnTo>
                  <a:lnTo>
                    <a:pt x="17172367" y="0"/>
                  </a:lnTo>
                  <a:lnTo>
                    <a:pt x="17172367" y="10596072"/>
                  </a:lnTo>
                  <a:lnTo>
                    <a:pt x="12700" y="10596072"/>
                  </a:lnTo>
                  <a:lnTo>
                    <a:pt x="12700" y="10583372"/>
                  </a:lnTo>
                  <a:lnTo>
                    <a:pt x="17159667" y="10583372"/>
                  </a:lnTo>
                  <a:lnTo>
                    <a:pt x="17159667" y="12700"/>
                  </a:lnTo>
                  <a:lnTo>
                    <a:pt x="12700" y="12700"/>
                  </a:lnTo>
                  <a:lnTo>
                    <a:pt x="12700" y="10596072"/>
                  </a:lnTo>
                </a:path>
              </a:pathLst>
            </a:custGeom>
            <a:solidFill>
              <a:srgbClr val="394C60">
                <a:alpha val="784"/>
              </a:srgbClr>
            </a:solidFill>
          </p:spPr>
        </p:sp>
        <p:sp>
          <p:nvSpPr>
            <p:cNvPr id="9" name="TextBox 9"/>
            <p:cNvSpPr txBox="1"/>
            <p:nvPr/>
          </p:nvSpPr>
          <p:spPr>
            <a:xfrm>
              <a:off x="-3682117" y="-38100"/>
              <a:ext cx="20854485" cy="10176972"/>
            </a:xfrm>
            <a:prstGeom prst="rect">
              <a:avLst/>
            </a:prstGeom>
          </p:spPr>
          <p:txBody>
            <a:bodyPr lIns="203200" tIns="203200" rIns="203200" bIns="203200" rtlCol="0" anchor="t"/>
            <a:lstStyle/>
            <a:p>
              <a:pPr algn="l">
                <a:lnSpc>
                  <a:spcPts val="3359"/>
                </a:lnSpc>
              </a:pPr>
              <a:r>
                <a:rPr lang="en-US" sz="2399" dirty="0">
                  <a:solidFill>
                    <a:srgbClr val="000000"/>
                  </a:solidFill>
                  <a:latin typeface="Canva Sans"/>
                  <a:ea typeface="Canva Sans"/>
                  <a:cs typeface="Canva Sans"/>
                  <a:sym typeface="Canva Sans"/>
                </a:rPr>
                <a:t>●</a:t>
              </a:r>
              <a:r>
                <a:rPr lang="en-US" sz="2399" b="1" dirty="0">
                  <a:solidFill>
                    <a:srgbClr val="000000"/>
                  </a:solidFill>
                  <a:latin typeface="Canva Sans Bold"/>
                  <a:ea typeface="Canva Sans Bold"/>
                  <a:cs typeface="Canva Sans Bold"/>
                  <a:sym typeface="Canva Sans Bold"/>
                </a:rPr>
                <a:t>Data Cleaning: </a:t>
              </a:r>
              <a:r>
                <a:rPr lang="en-US" sz="2399" dirty="0">
                  <a:solidFill>
                    <a:srgbClr val="000000"/>
                  </a:solidFill>
                  <a:latin typeface="Canva Sans"/>
                  <a:ea typeface="Canva Sans"/>
                  <a:cs typeface="Canva Sans"/>
                  <a:sym typeface="Canva Sans"/>
                </a:rPr>
                <a:t>I used functions like </a:t>
              </a:r>
              <a:r>
                <a:rPr lang="en-US" sz="2399" b="1" dirty="0">
                  <a:solidFill>
                    <a:srgbClr val="000000"/>
                  </a:solidFill>
                  <a:latin typeface="Canva Sans Bold"/>
                  <a:ea typeface="Canva Sans Bold"/>
                  <a:cs typeface="Canva Sans Bold"/>
                  <a:sym typeface="Canva Sans Bold"/>
                </a:rPr>
                <a:t>TRIM</a:t>
              </a:r>
              <a:r>
                <a:rPr lang="en-US" sz="2399" dirty="0">
                  <a:solidFill>
                    <a:srgbClr val="000000"/>
                  </a:solidFill>
                  <a:latin typeface="Canva Sans"/>
                  <a:ea typeface="Canva Sans"/>
                  <a:cs typeface="Canva Sans"/>
                  <a:sym typeface="Canva Sans"/>
                </a:rPr>
                <a:t> to remove extra spaces and </a:t>
              </a:r>
              <a:r>
                <a:rPr lang="en-US" sz="2399" b="1" dirty="0">
                  <a:solidFill>
                    <a:srgbClr val="000000"/>
                  </a:solidFill>
                  <a:latin typeface="Canva Sans Bold"/>
                  <a:ea typeface="Canva Sans Bold"/>
                  <a:cs typeface="Canva Sans Bold"/>
                  <a:sym typeface="Canva Sans Bold"/>
                </a:rPr>
                <a:t>PROPER</a:t>
              </a:r>
              <a:r>
                <a:rPr lang="en-US" sz="2399" dirty="0">
                  <a:solidFill>
                    <a:srgbClr val="000000"/>
                  </a:solidFill>
                  <a:latin typeface="Canva Sans"/>
                  <a:ea typeface="Canva Sans"/>
                  <a:cs typeface="Canva Sans"/>
                  <a:sym typeface="Canva Sans"/>
                </a:rPr>
                <a:t> to set a word in proper condition. I also filled rows with missing values to ensure the dataset was clean and reliable</a:t>
              </a:r>
              <a:r>
                <a:rPr lang="en-US" sz="2399" dirty="0" smtClean="0">
                  <a:solidFill>
                    <a:srgbClr val="000000"/>
                  </a:solidFill>
                  <a:latin typeface="Canva Sans"/>
                  <a:ea typeface="Canva Sans"/>
                  <a:cs typeface="Canva Sans"/>
                  <a:sym typeface="Canva Sans"/>
                </a:rPr>
                <a:t>.</a:t>
              </a:r>
            </a:p>
            <a:p>
              <a:pPr algn="l">
                <a:lnSpc>
                  <a:spcPts val="3359"/>
                </a:lnSpc>
              </a:pPr>
              <a:endParaRPr lang="en-US" sz="2399" dirty="0">
                <a:solidFill>
                  <a:srgbClr val="000000"/>
                </a:solidFill>
                <a:latin typeface="Canva Sans"/>
                <a:ea typeface="Canva Sans"/>
                <a:cs typeface="Canva Sans"/>
                <a:sym typeface="Canva Sans"/>
              </a:endParaRPr>
            </a:p>
            <a:p>
              <a:pPr algn="l">
                <a:lnSpc>
                  <a:spcPts val="3359"/>
                </a:lnSpc>
              </a:pPr>
              <a:r>
                <a:rPr lang="en-US" sz="2399" dirty="0">
                  <a:solidFill>
                    <a:srgbClr val="000000"/>
                  </a:solidFill>
                  <a:latin typeface="Canva Sans"/>
                  <a:ea typeface="Canva Sans"/>
                  <a:cs typeface="Canva Sans"/>
                  <a:sym typeface="Canva Sans"/>
                </a:rPr>
                <a:t>●</a:t>
              </a:r>
              <a:r>
                <a:rPr lang="en-US" sz="2399" b="1" dirty="0">
                  <a:solidFill>
                    <a:srgbClr val="000000"/>
                  </a:solidFill>
                  <a:latin typeface="Canva Sans Bold"/>
                  <a:ea typeface="Canva Sans Bold"/>
                  <a:cs typeface="Canva Sans Bold"/>
                  <a:sym typeface="Canva Sans Bold"/>
                </a:rPr>
                <a:t>Data </a:t>
              </a:r>
              <a:r>
                <a:rPr lang="en-US" sz="2399" b="1" dirty="0" smtClean="0">
                  <a:solidFill>
                    <a:srgbClr val="000000"/>
                  </a:solidFill>
                  <a:latin typeface="Canva Sans Bold"/>
                  <a:ea typeface="Canva Sans Bold"/>
                  <a:cs typeface="Canva Sans Bold"/>
                  <a:sym typeface="Canva Sans Bold"/>
                </a:rPr>
                <a:t>Enrichment: </a:t>
              </a:r>
              <a:r>
                <a:rPr lang="en-US" sz="2399" dirty="0" smtClean="0">
                  <a:solidFill>
                    <a:srgbClr val="000000"/>
                  </a:solidFill>
                  <a:latin typeface="Canva Sans"/>
                  <a:ea typeface="Canva Sans"/>
                  <a:cs typeface="Canva Sans"/>
                  <a:sym typeface="Canva Sans"/>
                </a:rPr>
                <a:t>Using </a:t>
              </a:r>
              <a:r>
                <a:rPr lang="en-US" sz="2399" dirty="0">
                  <a:solidFill>
                    <a:srgbClr val="000000"/>
                  </a:solidFill>
                  <a:latin typeface="Canva Sans"/>
                  <a:ea typeface="Canva Sans"/>
                  <a:cs typeface="Canva Sans"/>
                  <a:sym typeface="Canva Sans"/>
                </a:rPr>
                <a:t>the </a:t>
              </a:r>
              <a:r>
                <a:rPr lang="en-US" sz="2399" b="1" dirty="0">
                  <a:solidFill>
                    <a:srgbClr val="000000"/>
                  </a:solidFill>
                  <a:latin typeface="Canva Sans Bold"/>
                  <a:ea typeface="Canva Sans Bold"/>
                  <a:cs typeface="Canva Sans Bold"/>
                  <a:sym typeface="Canva Sans Bold"/>
                </a:rPr>
                <a:t>TEXT</a:t>
              </a:r>
              <a:r>
                <a:rPr lang="en-US" sz="2399" dirty="0">
                  <a:solidFill>
                    <a:srgbClr val="000000"/>
                  </a:solidFill>
                  <a:latin typeface="Canva Sans"/>
                  <a:ea typeface="Canva Sans"/>
                  <a:cs typeface="Canva Sans"/>
                  <a:sym typeface="Canva Sans"/>
                </a:rPr>
                <a:t> function, I extracted specific date components, and with </a:t>
              </a:r>
              <a:r>
                <a:rPr lang="en-US" sz="2399" b="1" dirty="0">
                  <a:solidFill>
                    <a:srgbClr val="000000"/>
                  </a:solidFill>
                  <a:latin typeface="Canva Sans Bold"/>
                  <a:ea typeface="Canva Sans Bold"/>
                  <a:cs typeface="Canva Sans Bold"/>
                  <a:sym typeface="Canva Sans Bold"/>
                </a:rPr>
                <a:t>VLOOKUP</a:t>
              </a:r>
              <a:r>
                <a:rPr lang="en-US" sz="2399" dirty="0">
                  <a:solidFill>
                    <a:srgbClr val="000000"/>
                  </a:solidFill>
                  <a:latin typeface="Canva Sans"/>
                  <a:ea typeface="Canva Sans"/>
                  <a:cs typeface="Canva Sans"/>
                  <a:sym typeface="Canva Sans"/>
                </a:rPr>
                <a:t>, I added columns such as country names to improve the overall clarity and context of the dataset</a:t>
              </a:r>
              <a:r>
                <a:rPr lang="en-US" sz="2399" dirty="0" smtClean="0">
                  <a:solidFill>
                    <a:srgbClr val="000000"/>
                  </a:solidFill>
                  <a:latin typeface="Canva Sans"/>
                  <a:ea typeface="Canva Sans"/>
                  <a:cs typeface="Canva Sans"/>
                  <a:sym typeface="Canva Sans"/>
                </a:rPr>
                <a:t>.</a:t>
              </a:r>
            </a:p>
            <a:p>
              <a:pPr algn="l">
                <a:lnSpc>
                  <a:spcPts val="3359"/>
                </a:lnSpc>
              </a:pPr>
              <a:endParaRPr lang="en-US" sz="2399" dirty="0">
                <a:solidFill>
                  <a:srgbClr val="000000"/>
                </a:solidFill>
                <a:latin typeface="Canva Sans"/>
                <a:ea typeface="Canva Sans"/>
                <a:cs typeface="Canva Sans"/>
                <a:sym typeface="Canva Sans"/>
              </a:endParaRPr>
            </a:p>
            <a:p>
              <a:pPr algn="l">
                <a:lnSpc>
                  <a:spcPts val="3359"/>
                </a:lnSpc>
              </a:pPr>
              <a:r>
                <a:rPr lang="en-US" sz="2399" dirty="0">
                  <a:solidFill>
                    <a:srgbClr val="000000"/>
                  </a:solidFill>
                  <a:latin typeface="Canva Sans"/>
                  <a:ea typeface="Canva Sans"/>
                  <a:cs typeface="Canva Sans"/>
                  <a:sym typeface="Canva Sans"/>
                </a:rPr>
                <a:t>●</a:t>
              </a:r>
              <a:r>
                <a:rPr lang="en-US" sz="2399" b="1" dirty="0">
                  <a:solidFill>
                    <a:srgbClr val="000000"/>
                  </a:solidFill>
                  <a:latin typeface="Canva Sans Bold"/>
                  <a:ea typeface="Canva Sans Bold"/>
                  <a:cs typeface="Canva Sans Bold"/>
                  <a:sym typeface="Canva Sans Bold"/>
                </a:rPr>
                <a:t>Descriptive </a:t>
              </a:r>
              <a:r>
                <a:rPr lang="en-US" sz="2399" b="1" dirty="0" smtClean="0">
                  <a:solidFill>
                    <a:srgbClr val="000000"/>
                  </a:solidFill>
                  <a:latin typeface="Canva Sans Bold"/>
                  <a:ea typeface="Canva Sans Bold"/>
                  <a:cs typeface="Canva Sans Bold"/>
                  <a:sym typeface="Canva Sans Bold"/>
                </a:rPr>
                <a:t>Analysis: </a:t>
              </a:r>
              <a:r>
                <a:rPr lang="en-US" sz="2399" dirty="0" smtClean="0">
                  <a:solidFill>
                    <a:srgbClr val="000000"/>
                  </a:solidFill>
                  <a:latin typeface="Canva Sans"/>
                  <a:ea typeface="Canva Sans"/>
                  <a:cs typeface="Canva Sans"/>
                  <a:sym typeface="Canva Sans"/>
                </a:rPr>
                <a:t>I </a:t>
              </a:r>
              <a:r>
                <a:rPr lang="en-US" sz="2399" dirty="0">
                  <a:solidFill>
                    <a:srgbClr val="000000"/>
                  </a:solidFill>
                  <a:latin typeface="Canva Sans"/>
                  <a:ea typeface="Canva Sans"/>
                  <a:cs typeface="Canva Sans"/>
                  <a:sym typeface="Canva Sans"/>
                </a:rPr>
                <a:t>used </a:t>
              </a:r>
              <a:r>
                <a:rPr lang="en-US" sz="2399" b="1" dirty="0">
                  <a:solidFill>
                    <a:srgbClr val="000000"/>
                  </a:solidFill>
                  <a:latin typeface="Canva Sans Bold"/>
                  <a:ea typeface="Canva Sans Bold"/>
                  <a:cs typeface="Canva Sans Bold"/>
                  <a:sym typeface="Canva Sans Bold"/>
                </a:rPr>
                <a:t>Pivot Tables </a:t>
              </a:r>
              <a:r>
                <a:rPr lang="en-US" sz="2399" dirty="0">
                  <a:solidFill>
                    <a:srgbClr val="000000"/>
                  </a:solidFill>
                  <a:latin typeface="Canva Sans"/>
                  <a:ea typeface="Canva Sans"/>
                  <a:cs typeface="Canva Sans"/>
                  <a:sym typeface="Canva Sans"/>
                </a:rPr>
                <a:t>to break down and analyze data based on countries, cuisines, pricing, and ratings. This helped me identify key trends and compare various aspects of restaurant performance</a:t>
              </a:r>
              <a:r>
                <a:rPr lang="en-US" sz="2399" dirty="0" smtClean="0">
                  <a:solidFill>
                    <a:srgbClr val="000000"/>
                  </a:solidFill>
                  <a:latin typeface="Canva Sans"/>
                  <a:ea typeface="Canva Sans"/>
                  <a:cs typeface="Canva Sans"/>
                  <a:sym typeface="Canva Sans"/>
                </a:rPr>
                <a:t>.</a:t>
              </a:r>
            </a:p>
            <a:p>
              <a:pPr algn="l">
                <a:lnSpc>
                  <a:spcPts val="3359"/>
                </a:lnSpc>
              </a:pPr>
              <a:endParaRPr lang="en-US" sz="2399" dirty="0">
                <a:solidFill>
                  <a:srgbClr val="000000"/>
                </a:solidFill>
                <a:latin typeface="Canva Sans"/>
                <a:ea typeface="Canva Sans"/>
                <a:cs typeface="Canva Sans"/>
                <a:sym typeface="Canva Sans"/>
              </a:endParaRPr>
            </a:p>
            <a:p>
              <a:pPr algn="l">
                <a:lnSpc>
                  <a:spcPts val="3359"/>
                </a:lnSpc>
              </a:pPr>
              <a:r>
                <a:rPr lang="en-US" sz="2399" dirty="0">
                  <a:solidFill>
                    <a:srgbClr val="000000"/>
                  </a:solidFill>
                  <a:latin typeface="Canva Sans"/>
                  <a:ea typeface="Canva Sans"/>
                  <a:cs typeface="Canva Sans"/>
                  <a:sym typeface="Canva Sans"/>
                </a:rPr>
                <a:t>●</a:t>
              </a:r>
              <a:r>
                <a:rPr lang="en-US" sz="2399" b="1" dirty="0" smtClean="0">
                  <a:solidFill>
                    <a:srgbClr val="000000"/>
                  </a:solidFill>
                  <a:latin typeface="Canva Sans Bold"/>
                  <a:ea typeface="Canva Sans Bold"/>
                  <a:cs typeface="Canva Sans Bold"/>
                  <a:sym typeface="Canva Sans Bold"/>
                </a:rPr>
                <a:t>Visualization: </a:t>
              </a:r>
              <a:r>
                <a:rPr lang="en-US" sz="2399" dirty="0" smtClean="0">
                  <a:solidFill>
                    <a:srgbClr val="000000"/>
                  </a:solidFill>
                  <a:latin typeface="Canva Sans"/>
                  <a:ea typeface="Canva Sans"/>
                  <a:cs typeface="Canva Sans"/>
                  <a:sym typeface="Canva Sans"/>
                </a:rPr>
                <a:t>I </a:t>
              </a:r>
              <a:r>
                <a:rPr lang="en-US" sz="2399" dirty="0">
                  <a:solidFill>
                    <a:srgbClr val="000000"/>
                  </a:solidFill>
                  <a:latin typeface="Canva Sans"/>
                  <a:ea typeface="Canva Sans"/>
                  <a:cs typeface="Canva Sans"/>
                  <a:sym typeface="Canva Sans"/>
                </a:rPr>
                <a:t>created different types of </a:t>
              </a:r>
              <a:r>
                <a:rPr lang="en-US" sz="2399" b="1" dirty="0">
                  <a:solidFill>
                    <a:srgbClr val="000000"/>
                  </a:solidFill>
                  <a:latin typeface="Canva Sans Bold"/>
                  <a:ea typeface="Canva Sans Bold"/>
                  <a:cs typeface="Canva Sans Bold"/>
                  <a:sym typeface="Canva Sans Bold"/>
                </a:rPr>
                <a:t>charts</a:t>
              </a:r>
              <a:r>
                <a:rPr lang="en-US" sz="2399" dirty="0">
                  <a:solidFill>
                    <a:srgbClr val="000000"/>
                  </a:solidFill>
                  <a:latin typeface="Canva Sans"/>
                  <a:ea typeface="Canva Sans"/>
                  <a:cs typeface="Canva Sans"/>
                  <a:sym typeface="Canva Sans"/>
                </a:rPr>
                <a:t> to visually represent the data, which made it easier to spot patterns, track comparisons, and share insights in a clear and engaging way.</a:t>
              </a:r>
            </a:p>
            <a:p>
              <a:pPr algn="l">
                <a:lnSpc>
                  <a:spcPts val="3359"/>
                </a:lnSpc>
              </a:pPr>
              <a:endParaRPr lang="en-US" sz="2399" dirty="0">
                <a:solidFill>
                  <a:srgbClr val="000000"/>
                </a:solidFill>
                <a:latin typeface="Canva Sans"/>
                <a:ea typeface="Canva Sans"/>
                <a:cs typeface="Canva Sans"/>
                <a:sym typeface="Canva Sans"/>
              </a:endParaRPr>
            </a:p>
          </p:txBody>
        </p:sp>
      </p:grpSp>
      <p:sp>
        <p:nvSpPr>
          <p:cNvPr id="10" name="TextBox 10"/>
          <p:cNvSpPr txBox="1"/>
          <p:nvPr/>
        </p:nvSpPr>
        <p:spPr>
          <a:xfrm>
            <a:off x="914400" y="365195"/>
            <a:ext cx="15685337" cy="775843"/>
          </a:xfrm>
          <a:prstGeom prst="rect">
            <a:avLst/>
          </a:prstGeom>
        </p:spPr>
        <p:txBody>
          <a:bodyPr wrap="square" lIns="0" tIns="0" rIns="0" bIns="0" rtlCol="0" anchor="t">
            <a:spAutoFit/>
          </a:bodyPr>
          <a:lstStyle/>
          <a:p>
            <a:pPr algn="ctr">
              <a:lnSpc>
                <a:spcPts val="5936"/>
              </a:lnSpc>
            </a:pPr>
            <a:r>
              <a:rPr lang="en-US" sz="5600" spc="117" dirty="0">
                <a:solidFill>
                  <a:srgbClr val="2E2521"/>
                </a:solidFill>
                <a:latin typeface="DM Serif Display"/>
                <a:ea typeface="DM Serif Display"/>
                <a:cs typeface="DM Serif Display"/>
                <a:sym typeface="DM Serif Display"/>
              </a:rPr>
              <a:t> </a:t>
            </a:r>
            <a:r>
              <a:rPr lang="en-US" sz="5600" spc="117" dirty="0" smtClean="0">
                <a:solidFill>
                  <a:srgbClr val="2E2521"/>
                </a:solidFill>
                <a:latin typeface="DM Serif Display"/>
                <a:ea typeface="DM Serif Display"/>
                <a:cs typeface="DM Serif Display"/>
                <a:sym typeface="DM Serif Display"/>
              </a:rPr>
              <a:t>Analytical Method and Tools</a:t>
            </a:r>
            <a:endParaRPr lang="en-US" sz="5600" spc="117" dirty="0">
              <a:solidFill>
                <a:srgbClr val="2E2521"/>
              </a:solidFill>
              <a:latin typeface="DM Serif Display"/>
              <a:ea typeface="DM Serif Display"/>
              <a:cs typeface="DM Serif Display"/>
              <a:sym typeface="DM Serif Display"/>
            </a:endParaRPr>
          </a:p>
        </p:txBody>
      </p:sp>
      <p:sp>
        <p:nvSpPr>
          <p:cNvPr id="12" name="TextBox 12"/>
          <p:cNvSpPr txBox="1"/>
          <p:nvPr/>
        </p:nvSpPr>
        <p:spPr>
          <a:xfrm>
            <a:off x="8091460" y="7435903"/>
            <a:ext cx="3275258" cy="356235"/>
          </a:xfrm>
          <a:prstGeom prst="rect">
            <a:avLst/>
          </a:prstGeom>
        </p:spPr>
        <p:txBody>
          <a:bodyPr lIns="0" tIns="0" rIns="0" bIns="0" rtlCol="0" anchor="t">
            <a:spAutoFit/>
          </a:bodyPr>
          <a:lstStyle/>
          <a:p>
            <a:pPr algn="r">
              <a:lnSpc>
                <a:spcPts val="2940"/>
              </a:lnSpc>
            </a:pPr>
            <a:r>
              <a:rPr lang="en-US" sz="2100">
                <a:solidFill>
                  <a:srgbClr val="FFFAF2"/>
                </a:solidFill>
                <a:latin typeface="Montserrat"/>
                <a:ea typeface="Montserrat"/>
                <a:cs typeface="Montserrat"/>
                <a:sym typeface="Montserrat"/>
              </a:rPr>
              <a:t>-Samira Hadid</a:t>
            </a:r>
          </a:p>
        </p:txBody>
      </p:sp>
      <p:sp>
        <p:nvSpPr>
          <p:cNvPr id="13" name="TextBox 13"/>
          <p:cNvSpPr txBox="1"/>
          <p:nvPr/>
        </p:nvSpPr>
        <p:spPr>
          <a:xfrm>
            <a:off x="13028296" y="5524922"/>
            <a:ext cx="3984168" cy="1099185"/>
          </a:xfrm>
          <a:prstGeom prst="rect">
            <a:avLst/>
          </a:prstGeom>
        </p:spPr>
        <p:txBody>
          <a:bodyPr lIns="0" tIns="0" rIns="0" bIns="0" rtlCol="0" anchor="t">
            <a:spAutoFit/>
          </a:bodyPr>
          <a:lstStyle/>
          <a:p>
            <a:pPr algn="l">
              <a:lnSpc>
                <a:spcPts val="2940"/>
              </a:lnSpc>
            </a:pPr>
            <a:r>
              <a:rPr lang="en-US" sz="2100">
                <a:solidFill>
                  <a:srgbClr val="FFFAF2"/>
                </a:solidFill>
                <a:latin typeface="Montserrat"/>
                <a:ea typeface="Montserrat"/>
                <a:cs typeface="Montserrat"/>
                <a:sym typeface="Montserrat"/>
              </a:rPr>
              <a:t>"The ambience is pure class – calming, luxurious, and beautifully designed."</a:t>
            </a:r>
          </a:p>
        </p:txBody>
      </p:sp>
      <p:sp>
        <p:nvSpPr>
          <p:cNvPr id="14" name="TextBox 14"/>
          <p:cNvSpPr txBox="1"/>
          <p:nvPr/>
        </p:nvSpPr>
        <p:spPr>
          <a:xfrm>
            <a:off x="14117684" y="7435903"/>
            <a:ext cx="3275258" cy="356235"/>
          </a:xfrm>
          <a:prstGeom prst="rect">
            <a:avLst/>
          </a:prstGeom>
        </p:spPr>
        <p:txBody>
          <a:bodyPr lIns="0" tIns="0" rIns="0" bIns="0" rtlCol="0" anchor="t">
            <a:spAutoFit/>
          </a:bodyPr>
          <a:lstStyle/>
          <a:p>
            <a:pPr algn="r">
              <a:lnSpc>
                <a:spcPts val="2940"/>
              </a:lnSpc>
            </a:pPr>
            <a:r>
              <a:rPr lang="en-US" sz="2100">
                <a:solidFill>
                  <a:srgbClr val="FFFAF2"/>
                </a:solidFill>
                <a:latin typeface="Montserrat"/>
                <a:ea typeface="Montserrat"/>
                <a:cs typeface="Montserrat"/>
                <a:sym typeface="Montserrat"/>
              </a:rPr>
              <a:t>-Reese Miller</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1108</TotalTime>
  <Words>2150</Words>
  <Application>Microsoft Office PowerPoint</Application>
  <PresentationFormat>Custom</PresentationFormat>
  <Paragraphs>181</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Open Sauce</vt:lpstr>
      <vt:lpstr>Montserrat</vt:lpstr>
      <vt:lpstr>DM Serif Display</vt:lpstr>
      <vt:lpstr>Canva Sans</vt:lpstr>
      <vt:lpstr>Calibri</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dc:title>
  <cp:lastModifiedBy>dell</cp:lastModifiedBy>
  <cp:revision>22</cp:revision>
  <dcterms:created xsi:type="dcterms:W3CDTF">2006-08-16T00:00:00Z</dcterms:created>
  <dcterms:modified xsi:type="dcterms:W3CDTF">2025-11-21T08:12:13Z</dcterms:modified>
  <dc:identifier>DAG30Jzd3P8</dc:identifier>
</cp:coreProperties>
</file>